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24"/>
  </p:notesMasterIdLst>
  <p:sldIdLst>
    <p:sldId id="279" r:id="rId4"/>
    <p:sldId id="283" r:id="rId5"/>
    <p:sldId id="282" r:id="rId6"/>
    <p:sldId id="287" r:id="rId7"/>
    <p:sldId id="288" r:id="rId8"/>
    <p:sldId id="286" r:id="rId9"/>
    <p:sldId id="284" r:id="rId10"/>
    <p:sldId id="285" r:id="rId11"/>
    <p:sldId id="289" r:id="rId12"/>
    <p:sldId id="295" r:id="rId13"/>
    <p:sldId id="291" r:id="rId14"/>
    <p:sldId id="293" r:id="rId15"/>
    <p:sldId id="292" r:id="rId16"/>
    <p:sldId id="294" r:id="rId17"/>
    <p:sldId id="299" r:id="rId18"/>
    <p:sldId id="290" r:id="rId19"/>
    <p:sldId id="296" r:id="rId20"/>
    <p:sldId id="297" r:id="rId21"/>
    <p:sldId id="298" r:id="rId22"/>
    <p:sldId id="280" r:id="rId23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8F"/>
    <a:srgbClr val="EF7829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F5BA6-3630-4D1B-A13D-D593521AB046}" v="3" dt="2025-01-27T09:47:10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03.12.2025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credentials.pl/" TargetMode="External"/><Relationship Id="rId2" Type="http://schemas.openxmlformats.org/officeDocument/2006/relationships/hyperlink" Target="https://www.gov.pl/web/edukacja/wytyczne-w-zakresie-stosowania-mikroposwiadczen-w-instytucjach-szkolnictwa-wyzszego-i-nauk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ecd.org/en/publications/the-triangle-of-lifelong-learning_45ec682f-en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E4F4-94F6-D31B-2982-C8041ADC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3C5B401-81C6-61D5-C8D7-B5FBBC56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Regulacje formalno-prawne </a:t>
            </a:r>
            <a:r>
              <a:rPr lang="pl-PL" dirty="0" err="1"/>
              <a:t>dotyczącestruktur</a:t>
            </a:r>
            <a:r>
              <a:rPr lang="pl-PL" dirty="0"/>
              <a:t> kwalifikacji (zwłaszcza pełnych)</a:t>
            </a:r>
          </a:p>
          <a:p>
            <a:r>
              <a:rPr lang="pl-PL" dirty="0"/>
              <a:t>Cykl oceny i modyfikacji kwalifikacji pełnych</a:t>
            </a:r>
          </a:p>
          <a:p>
            <a:r>
              <a:rPr lang="pl-PL" dirty="0"/>
              <a:t>Bariery mentalne </a:t>
            </a:r>
          </a:p>
          <a:p>
            <a:r>
              <a:rPr lang="pl-PL" dirty="0"/>
              <a:t>Brak </a:t>
            </a:r>
            <a:r>
              <a:rPr lang="pl-PL" dirty="0" err="1"/>
              <a:t>odpowieniej</a:t>
            </a:r>
            <a:r>
              <a:rPr lang="pl-PL" dirty="0"/>
              <a:t> współpracy z pracodawcami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5B6832-8B7B-EBC5-054D-91590DCE5AB6}"/>
              </a:ext>
            </a:extLst>
          </p:cNvPr>
          <p:cNvSpPr txBox="1"/>
          <p:nvPr/>
        </p:nvSpPr>
        <p:spPr>
          <a:xfrm>
            <a:off x="2267744" y="195486"/>
            <a:ext cx="626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Bariery edukacji formalnej </a:t>
            </a:r>
          </a:p>
        </p:txBody>
      </p:sp>
    </p:spTree>
    <p:extLst>
      <p:ext uri="{BB962C8B-B14F-4D97-AF65-F5344CB8AC3E}">
        <p14:creationId xmlns:p14="http://schemas.microsoft.com/office/powerpoint/2010/main" val="273519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1ED3DC1-E491-DC81-13A8-3504DE352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Studia podyplomowe</a:t>
            </a:r>
          </a:p>
          <a:p>
            <a:r>
              <a:rPr lang="pl-PL" dirty="0"/>
              <a:t>Kształcenie specjalistyczne </a:t>
            </a:r>
            <a:r>
              <a:rPr lang="pl-PL" sz="2400" dirty="0">
                <a:solidFill>
                  <a:srgbClr val="FF0000"/>
                </a:solidFill>
              </a:rPr>
              <a:t>[JL o ile będzie korekta przepisów UPSWN]</a:t>
            </a:r>
          </a:p>
          <a:p>
            <a:r>
              <a:rPr lang="pl-PL" dirty="0"/>
              <a:t>Mikropoświadczenia</a:t>
            </a:r>
          </a:p>
          <a:p>
            <a:r>
              <a:rPr lang="pl-PL" dirty="0"/>
              <a:t>Studia dualne 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E03FAB-9368-5460-76E7-30B2672D3943}"/>
              </a:ext>
            </a:extLst>
          </p:cNvPr>
          <p:cNvSpPr txBox="1"/>
          <p:nvPr/>
        </p:nvSpPr>
        <p:spPr>
          <a:xfrm>
            <a:off x="2267744" y="195486"/>
            <a:ext cx="6264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Szanse edukacji formalnej – przykład szkolnictwa wyższego </a:t>
            </a:r>
          </a:p>
        </p:txBody>
      </p:sp>
    </p:spTree>
    <p:extLst>
      <p:ext uri="{BB962C8B-B14F-4D97-AF65-F5344CB8AC3E}">
        <p14:creationId xmlns:p14="http://schemas.microsoft.com/office/powerpoint/2010/main" val="404337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A8C5BD3-C9A5-134C-575A-693A7E12D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26968F"/>
                </a:solidFill>
              </a:rPr>
              <a:t>Wkomponowywanie  kwalifikacji rynkowych w programy studiów</a:t>
            </a:r>
          </a:p>
          <a:p>
            <a:r>
              <a:rPr lang="pl-PL" dirty="0"/>
              <a:t>Częściowe uznawanie kompetencji nabytych poza szkolnictwem wyższym *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37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3057721-C367-23D2-2617-9949D0561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6501"/>
            <a:ext cx="4474840" cy="3394075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Wytyczne </a:t>
            </a:r>
            <a:r>
              <a:rPr lang="pl-PL" b="1" dirty="0" err="1"/>
              <a:t>MEiN</a:t>
            </a:r>
            <a:r>
              <a:rPr lang="pl-PL" b="1" dirty="0"/>
              <a:t> dla uczelni:</a:t>
            </a:r>
          </a:p>
          <a:p>
            <a:pPr marL="0" indent="0">
              <a:buNone/>
            </a:pPr>
            <a:r>
              <a:rPr lang="pl-PL" sz="1400" dirty="0">
                <a:hlinkClick r:id="rId2"/>
              </a:rPr>
              <a:t>https://www.gov.pl/web/edukacja/wytyczne-w-zakresie-stosowania-mikroposwiadczen-w-instytucjach-szkolnictwa-wyzszego-i-nauki</a:t>
            </a: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r>
              <a:rPr lang="pl-PL" sz="2000" b="1" dirty="0"/>
              <a:t>Portal IBE  </a:t>
            </a:r>
            <a:r>
              <a:rPr lang="pl-PL" sz="2000" dirty="0">
                <a:hlinkClick r:id="rId3"/>
              </a:rPr>
              <a:t>https://microcredentials.pl/</a:t>
            </a:r>
            <a:endParaRPr lang="pl-PL" sz="2000" b="1" dirty="0"/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79A53D7-979F-D476-95A8-CA830B4E689E}"/>
              </a:ext>
            </a:extLst>
          </p:cNvPr>
          <p:cNvSpPr txBox="1"/>
          <p:nvPr/>
        </p:nvSpPr>
        <p:spPr>
          <a:xfrm>
            <a:off x="2195736" y="195486"/>
            <a:ext cx="583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Mikropoświadczenia</a:t>
            </a:r>
          </a:p>
        </p:txBody>
      </p:sp>
      <p:pic>
        <p:nvPicPr>
          <p:cNvPr id="3074" name="Picture 2" descr="Kod QR">
            <a:extLst>
              <a:ext uri="{FF2B5EF4-FFF2-40B4-BE49-F238E27FC236}">
                <a16:creationId xmlns:a16="http://schemas.microsoft.com/office/drawing/2014/main" id="{12F4F4B6-E779-F280-F832-3900339A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5566"/>
            <a:ext cx="1986203" cy="19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2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7A4E68F-9873-A45D-4B98-365868797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Specyficzna forma studiów o profilu praktycznym – głównym atutem jak i ograniczeniem jest zaangażowanie partnera z rynku pracy w kształcenie studentów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3B908-BB73-AF3B-C092-305ED4843677}"/>
              </a:ext>
            </a:extLst>
          </p:cNvPr>
          <p:cNvSpPr txBox="1"/>
          <p:nvPr/>
        </p:nvSpPr>
        <p:spPr>
          <a:xfrm>
            <a:off x="2051720" y="195486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Studia dualne</a:t>
            </a:r>
          </a:p>
        </p:txBody>
      </p:sp>
    </p:spTree>
    <p:extLst>
      <p:ext uri="{BB962C8B-B14F-4D97-AF65-F5344CB8AC3E}">
        <p14:creationId xmlns:p14="http://schemas.microsoft.com/office/powerpoint/2010/main" val="206023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FCD21-4F4B-2E2E-6F0B-C32CFA73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B3E04BF-FFD2-6F60-BAFF-5B4E87632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/>
              <a:t>Coraz więcej uczelni oferuje programy studiów w ramach których można np..:</a:t>
            </a:r>
          </a:p>
          <a:p>
            <a:pPr marL="0" indent="0" algn="just">
              <a:buNone/>
            </a:pPr>
            <a:r>
              <a:rPr lang="pl-PL" sz="2400" dirty="0"/>
              <a:t>- uzyskać inne </a:t>
            </a:r>
            <a:r>
              <a:rPr lang="pl-PL" sz="2400" b="1" dirty="0">
                <a:solidFill>
                  <a:schemeClr val="tx2"/>
                </a:solidFill>
              </a:rPr>
              <a:t>kwalifikacje</a:t>
            </a:r>
            <a:r>
              <a:rPr lang="pl-PL" sz="2400" dirty="0"/>
              <a:t> np. zewnętrzny certyfikat – wymagana umowa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685B"/>
                </a:solidFill>
              </a:rPr>
              <a:t>- </a:t>
            </a:r>
            <a:r>
              <a:rPr lang="pl-PL" sz="2400" dirty="0"/>
              <a:t>zaliczając przedmioty uzyskać </a:t>
            </a:r>
            <a:r>
              <a:rPr lang="pl-PL" sz="2400" dirty="0">
                <a:solidFill>
                  <a:srgbClr val="26968F"/>
                </a:solidFill>
              </a:rPr>
              <a:t>zaliczenie części egzaminów zewnętrznych</a:t>
            </a:r>
            <a:r>
              <a:rPr lang="pl-PL" sz="2400" dirty="0"/>
              <a:t> – wymagana umowa</a:t>
            </a:r>
          </a:p>
          <a:p>
            <a:pPr marL="0" indent="0" algn="just">
              <a:buNone/>
            </a:pPr>
            <a:r>
              <a:rPr lang="pl-PL" sz="2400" dirty="0"/>
              <a:t>- </a:t>
            </a:r>
            <a:r>
              <a:rPr lang="pl-PL" sz="2400" dirty="0">
                <a:solidFill>
                  <a:srgbClr val="26968F"/>
                </a:solidFill>
              </a:rPr>
              <a:t>przygotować się do egzaminów zewnętrznych </a:t>
            </a:r>
            <a:r>
              <a:rPr lang="pl-PL" sz="2400" dirty="0"/>
              <a:t>np. przedmiotu wg zewnętrznych standardów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B15E966-5880-9154-F827-61129A2890A2}"/>
              </a:ext>
            </a:extLst>
          </p:cNvPr>
          <p:cNvSpPr txBox="1"/>
          <p:nvPr/>
        </p:nvSpPr>
        <p:spPr>
          <a:xfrm>
            <a:off x="1763688" y="195486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Kwalifikacje zewnętrzne w programach studiów</a:t>
            </a:r>
          </a:p>
        </p:txBody>
      </p:sp>
    </p:spTree>
    <p:extLst>
      <p:ext uri="{BB962C8B-B14F-4D97-AF65-F5344CB8AC3E}">
        <p14:creationId xmlns:p14="http://schemas.microsoft.com/office/powerpoint/2010/main" val="299054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90141A6-63DD-8827-6D05-1301D1A2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71291"/>
            <a:ext cx="6419056" cy="3394075"/>
          </a:xfrm>
        </p:spPr>
        <p:txBody>
          <a:bodyPr/>
          <a:lstStyle/>
          <a:p>
            <a:pPr marL="0" indent="0">
              <a:buNone/>
            </a:pPr>
            <a:r>
              <a:rPr lang="pl-PL" sz="2000" i="1" dirty="0"/>
              <a:t>„Misją systemu szkolnictwa wyższego w Polsce jest </a:t>
            </a:r>
            <a:r>
              <a:rPr lang="pl-PL" sz="2000" b="1" i="1" dirty="0"/>
              <a:t>tworzenie przestrzeni wolnej myśli</a:t>
            </a:r>
            <a:r>
              <a:rPr lang="pl-PL" sz="2000" i="1" dirty="0"/>
              <a:t>, </a:t>
            </a:r>
            <a:r>
              <a:rPr lang="pl-PL" sz="2000" b="1" i="1" dirty="0"/>
              <a:t>wzmacnianie odpowiedzialności społecznej </a:t>
            </a:r>
            <a:r>
              <a:rPr lang="pl-PL" sz="2000" i="1" dirty="0"/>
              <a:t>oraz </a:t>
            </a:r>
            <a:r>
              <a:rPr lang="pl-PL" sz="2000" b="1" i="1" dirty="0"/>
              <a:t>rozwój kompetencji przyszłości</a:t>
            </a:r>
            <a:r>
              <a:rPr lang="pl-PL" sz="2000" i="1" dirty="0"/>
              <a:t>, w służbie dobru wspólnemu oraz długofalowemu rozwojowi społecznemu, kulturowemu i gospodarczemu.”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8C72F35-78FF-F366-5757-281FF28C07ED}"/>
              </a:ext>
            </a:extLst>
          </p:cNvPr>
          <p:cNvSpPr txBox="1"/>
          <p:nvPr/>
        </p:nvSpPr>
        <p:spPr>
          <a:xfrm>
            <a:off x="1763688" y="195486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Projekt Strategii rozwoju Szkolnictwa Wyższego </a:t>
            </a:r>
          </a:p>
        </p:txBody>
      </p:sp>
      <p:pic>
        <p:nvPicPr>
          <p:cNvPr id="1028" name="Picture 4" descr="Kod QR">
            <a:extLst>
              <a:ext uri="{FF2B5EF4-FFF2-40B4-BE49-F238E27FC236}">
                <a16:creationId xmlns:a16="http://schemas.microsoft.com/office/drawing/2014/main" id="{FDB5B9BA-8CF7-E9F9-C435-F1670920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7338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67948-56BA-CCBD-3673-21692658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7071408-3D38-91AC-71AF-071B1177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3076"/>
            <a:ext cx="8291264" cy="395891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Oferta edukacyjna dostosowana „do potrzeb rożnych grup społecznych i wiekowych, wspierając nie tylko studentów w tradycyjnym trybie studiów, ale także osoby aktywne zawodowo, zmieniające ścieżkę kariery czy powracające na rynek pracy”. </a:t>
            </a:r>
          </a:p>
          <a:p>
            <a:pPr marL="0" indent="0">
              <a:buNone/>
            </a:pPr>
            <a:endParaRPr lang="pl-PL" sz="2400" i="1" dirty="0"/>
          </a:p>
          <a:p>
            <a:pPr marL="0" indent="0">
              <a:buNone/>
            </a:pPr>
            <a:r>
              <a:rPr lang="pl-PL" sz="2400" i="1" dirty="0"/>
              <a:t> </a:t>
            </a:r>
            <a:r>
              <a:rPr lang="pl-PL" sz="2400" dirty="0">
                <a:solidFill>
                  <a:schemeClr val="tx2"/>
                </a:solidFill>
              </a:rPr>
              <a:t>Rozszerzenie oferty edukacyjnej o elastyczne i krótkie formy kształcenia</a:t>
            </a:r>
            <a:r>
              <a:rPr lang="pl-PL" sz="2400" dirty="0"/>
              <a:t>, skierowane do rożnych grup  (A. 4.1)</a:t>
            </a:r>
            <a:endParaRPr lang="pl-PL" sz="1600" i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C4337F-CBFB-3905-9CBC-83FA901992B2}"/>
              </a:ext>
            </a:extLst>
          </p:cNvPr>
          <p:cNvSpPr txBox="1"/>
          <p:nvPr/>
        </p:nvSpPr>
        <p:spPr>
          <a:xfrm>
            <a:off x="1763688" y="195486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Projekt Strategii rozwoju Szkolnictwa Wyższego </a:t>
            </a:r>
          </a:p>
        </p:txBody>
      </p:sp>
    </p:spTree>
    <p:extLst>
      <p:ext uri="{BB962C8B-B14F-4D97-AF65-F5344CB8AC3E}">
        <p14:creationId xmlns:p14="http://schemas.microsoft.com/office/powerpoint/2010/main" val="929752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9F90-05F2-056C-B96C-16D59804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26ECDB6-12B0-22B5-4556-37B378F8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3076"/>
            <a:ext cx="8291264" cy="395891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Nowoczesne kształcenie oparte na potrzebach społecznych i rynku pracy (B2)</a:t>
            </a:r>
          </a:p>
          <a:p>
            <a:pPr marL="0" indent="0">
              <a:buNone/>
            </a:pPr>
            <a:r>
              <a:rPr lang="pl-PL" sz="2400" dirty="0"/>
              <a:t>Współpraca przy prowadzeniu studiów w tym dualnych (B.5.1.)</a:t>
            </a:r>
          </a:p>
          <a:p>
            <a:pPr marL="0" indent="0">
              <a:buNone/>
            </a:pPr>
            <a:r>
              <a:rPr lang="pl-PL" sz="2400" dirty="0"/>
              <a:t>Wspieranie praktyk zawodowych (B.5.2.)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2"/>
                </a:solidFill>
              </a:rPr>
              <a:t>Kierunki zamawiane (B.5.3.)</a:t>
            </a:r>
          </a:p>
          <a:p>
            <a:pPr marL="0" indent="0">
              <a:buNone/>
            </a:pPr>
            <a:endParaRPr lang="pl-PL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26968F"/>
                </a:solidFill>
              </a:rPr>
              <a:t>Mikropoświadczenia i elastyczne formy kształcenia jako uzupełnienie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475AE4-E876-9E2C-DDAB-3A60CBBDDBA3}"/>
              </a:ext>
            </a:extLst>
          </p:cNvPr>
          <p:cNvSpPr txBox="1"/>
          <p:nvPr/>
        </p:nvSpPr>
        <p:spPr>
          <a:xfrm>
            <a:off x="1763688" y="195486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Projekt Strategii rozwoju Szkolnictwa Wyższego </a:t>
            </a:r>
          </a:p>
        </p:txBody>
      </p:sp>
    </p:spTree>
    <p:extLst>
      <p:ext uri="{BB962C8B-B14F-4D97-AF65-F5344CB8AC3E}">
        <p14:creationId xmlns:p14="http://schemas.microsoft.com/office/powerpoint/2010/main" val="429052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9F44D0A-24E2-0C98-2B6F-3F0807D8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43558"/>
            <a:ext cx="633670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200" dirty="0"/>
              <a:t>System Rad przy PARP w tym najważniejsze:</a:t>
            </a:r>
          </a:p>
          <a:p>
            <a:pPr marL="0" indent="0" algn="just">
              <a:buNone/>
            </a:pPr>
            <a:r>
              <a:rPr lang="pl-PL" sz="2200" dirty="0"/>
              <a:t>SRK, które składają się z przedstawicieli pracodawców, pracowników, instytucji edukacyjnych, organizacji branżowych oraz innych interesariuszy danego sektora gospodarki (29).</a:t>
            </a:r>
          </a:p>
          <a:p>
            <a:pPr marL="0" indent="0" algn="just">
              <a:buNone/>
            </a:pPr>
            <a:endParaRPr lang="pl-PL" sz="2200" dirty="0"/>
          </a:p>
          <a:p>
            <a:pPr marL="0" indent="0" algn="just">
              <a:buNone/>
            </a:pPr>
            <a:r>
              <a:rPr lang="pl-PL" sz="2200" dirty="0"/>
              <a:t>Minus – system </a:t>
            </a:r>
            <a:r>
              <a:rPr lang="pl-PL" sz="2200" dirty="0" err="1"/>
              <a:t>projketowy</a:t>
            </a:r>
            <a:r>
              <a:rPr lang="pl-PL" sz="2200" dirty="0"/>
              <a:t>, obecnie są kolejne konkursy</a:t>
            </a:r>
          </a:p>
          <a:p>
            <a:pPr marL="0" indent="0" algn="just">
              <a:buNone/>
            </a:pPr>
            <a:r>
              <a:rPr lang="pl-PL" sz="2200" dirty="0"/>
              <a:t>Potencjał – rady zajmują się kompetencjami na różnych poziomach , zatem mogą wspierać także uczelnie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8A7113-B3BC-7142-B407-AD4F64C17FDB}"/>
              </a:ext>
            </a:extLst>
          </p:cNvPr>
          <p:cNvSpPr txBox="1"/>
          <p:nvPr/>
        </p:nvSpPr>
        <p:spPr>
          <a:xfrm>
            <a:off x="1763688" y="195486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8B4"/>
                </a:solidFill>
              </a:rPr>
              <a:t>Sektorowe Rady ds. Kompetencji</a:t>
            </a:r>
          </a:p>
        </p:txBody>
      </p:sp>
      <p:pic>
        <p:nvPicPr>
          <p:cNvPr id="4098" name="Picture 2" descr="Kod QR">
            <a:extLst>
              <a:ext uri="{FF2B5EF4-FFF2-40B4-BE49-F238E27FC236}">
                <a16:creationId xmlns:a16="http://schemas.microsoft.com/office/drawing/2014/main" id="{B4FEC1A3-3CC0-38A4-331A-F0324B2C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0" y="555526"/>
            <a:ext cx="2216274" cy="22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7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683568" y="1203598"/>
            <a:ext cx="3528392" cy="259228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5000" b="1" i="1" dirty="0">
                <a:solidFill>
                  <a:srgbClr val="26968F"/>
                </a:solidFill>
              </a:rPr>
              <a:t>Kształcenie (dla) przyszłości </a:t>
            </a:r>
          </a:p>
          <a:p>
            <a:r>
              <a:rPr lang="pl-PL" sz="5000" b="1" i="1" dirty="0">
                <a:solidFill>
                  <a:srgbClr val="26968F"/>
                </a:solidFill>
              </a:rPr>
              <a:t>– jak edukacja formalna może odpowiadać na wyzwania rynku pracy? 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5776018-0509-331B-2617-E2281BBBB905}"/>
              </a:ext>
            </a:extLst>
          </p:cNvPr>
          <p:cNvSpPr txBox="1"/>
          <p:nvPr/>
        </p:nvSpPr>
        <p:spPr>
          <a:xfrm>
            <a:off x="1735646" y="3147814"/>
            <a:ext cx="142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Jacek Lewicki</a:t>
            </a:r>
          </a:p>
        </p:txBody>
      </p:sp>
    </p:spTree>
    <p:extLst>
      <p:ext uri="{BB962C8B-B14F-4D97-AF65-F5344CB8AC3E}">
        <p14:creationId xmlns:p14="http://schemas.microsoft.com/office/powerpoint/2010/main" val="160941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3D9242F-D5BC-20EA-7C5A-F1A325BE3AC5}"/>
              </a:ext>
            </a:extLst>
          </p:cNvPr>
          <p:cNvSpPr txBox="1"/>
          <p:nvPr/>
        </p:nvSpPr>
        <p:spPr>
          <a:xfrm>
            <a:off x="2051720" y="123478"/>
            <a:ext cx="669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>
                <a:solidFill>
                  <a:srgbClr val="00B8B4"/>
                </a:solidFill>
              </a:rPr>
              <a:t>Kompetencje (dla) przyszłości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796EF48-0AAF-4343-55D9-6911F6F68D5C}"/>
              </a:ext>
            </a:extLst>
          </p:cNvPr>
          <p:cNvSpPr txBox="1"/>
          <p:nvPr/>
        </p:nvSpPr>
        <p:spPr>
          <a:xfrm>
            <a:off x="395536" y="120359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rgbClr val="00B0F0"/>
                </a:solidFill>
              </a:rPr>
              <a:t>Kompetencje przyszłości / umiejętności przyszłości / kompetencje kluczowe / kompetencje tranzytywne / umiejętności miękkie /  </a:t>
            </a:r>
            <a:r>
              <a:rPr lang="pl-PL" sz="3200" i="1" dirty="0" err="1">
                <a:solidFill>
                  <a:srgbClr val="00B0F0"/>
                </a:solidFill>
              </a:rPr>
              <a:t>future</a:t>
            </a:r>
            <a:r>
              <a:rPr lang="pl-PL" sz="3200" i="1" dirty="0">
                <a:solidFill>
                  <a:srgbClr val="00B0F0"/>
                </a:solidFill>
              </a:rPr>
              <a:t> </a:t>
            </a:r>
            <a:r>
              <a:rPr lang="pl-PL" sz="3200" i="1" dirty="0" err="1">
                <a:solidFill>
                  <a:srgbClr val="00B0F0"/>
                </a:solidFill>
              </a:rPr>
              <a:t>skills</a:t>
            </a:r>
            <a:r>
              <a:rPr lang="pl-PL" sz="3200" i="1" dirty="0">
                <a:solidFill>
                  <a:srgbClr val="00B0F0"/>
                </a:solidFill>
              </a:rPr>
              <a:t> ….</a:t>
            </a:r>
          </a:p>
          <a:p>
            <a:pPr algn="just"/>
            <a:endParaRPr lang="pl-PL" sz="3200" b="1" i="1" dirty="0">
              <a:solidFill>
                <a:srgbClr val="00B0F0"/>
              </a:solidFill>
            </a:endParaRPr>
          </a:p>
          <a:p>
            <a:pPr algn="just"/>
            <a:r>
              <a:rPr lang="pl-PL" sz="3200" b="1" i="1" dirty="0">
                <a:solidFill>
                  <a:srgbClr val="00B0F0"/>
                </a:solidFill>
              </a:rPr>
              <a:t>				</a:t>
            </a:r>
            <a:r>
              <a:rPr lang="pl-PL" sz="2800" b="1" dirty="0">
                <a:solidFill>
                  <a:srgbClr val="00B0F0"/>
                </a:solidFill>
              </a:rPr>
              <a:t>Edukacja dla przyszłości</a:t>
            </a:r>
          </a:p>
        </p:txBody>
      </p:sp>
    </p:spTree>
    <p:extLst>
      <p:ext uri="{BB962C8B-B14F-4D97-AF65-F5344CB8AC3E}">
        <p14:creationId xmlns:p14="http://schemas.microsoft.com/office/powerpoint/2010/main" val="28918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81764-CE58-19FB-51C4-F9C453BE3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5BC8417-180F-9137-574B-68421DB52EAA}"/>
              </a:ext>
            </a:extLst>
          </p:cNvPr>
          <p:cNvSpPr txBox="1"/>
          <p:nvPr/>
        </p:nvSpPr>
        <p:spPr>
          <a:xfrm>
            <a:off x="359532" y="699542"/>
            <a:ext cx="84249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Sztuczna inteligencja i automatyzacja</a:t>
            </a:r>
            <a:r>
              <a:rPr lang="pl-PL" dirty="0"/>
              <a:t> – 86% firm uważa, że technologie AI będą miały największy wpływ na ich działalność do 2030 roku.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Cyfryzacja i nowe technologie</a:t>
            </a:r>
            <a:r>
              <a:rPr lang="pl-PL" dirty="0"/>
              <a:t> – </a:t>
            </a:r>
            <a:r>
              <a:rPr lang="pl-PL" dirty="0" err="1"/>
              <a:t>IoT</a:t>
            </a:r>
            <a:r>
              <a:rPr lang="pl-PL" dirty="0"/>
              <a:t>, Big Data, VR/AR zmieniają sposób pracy i wymagają nowych kompetencji.</a:t>
            </a:r>
          </a:p>
          <a:p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Demografia</a:t>
            </a:r>
            <a:r>
              <a:rPr lang="pl-PL" dirty="0"/>
              <a:t> – w krajach rozwijających się na rynek pracy wejdzie 1,2 mld młodych ludzi, z czego tylko 420 mln znajdzie zatrudnienie.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Zmiany społeczne</a:t>
            </a:r>
            <a:r>
              <a:rPr lang="pl-PL" dirty="0"/>
              <a:t> – praca zdalna, gig </a:t>
            </a:r>
            <a:r>
              <a:rPr lang="pl-PL" dirty="0" err="1"/>
              <a:t>economy</a:t>
            </a:r>
            <a:r>
              <a:rPr lang="pl-PL" dirty="0"/>
              <a:t>, elastyczne formy zatrudnienia.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B3C142C-FD77-39EA-B59D-14E6183C559C}"/>
              </a:ext>
            </a:extLst>
          </p:cNvPr>
          <p:cNvSpPr txBox="1"/>
          <p:nvPr/>
        </p:nvSpPr>
        <p:spPr>
          <a:xfrm>
            <a:off x="2195736" y="1954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>
                <a:solidFill>
                  <a:schemeClr val="accent1"/>
                </a:solidFill>
              </a:rPr>
              <a:t>Kluczowe </a:t>
            </a:r>
            <a:r>
              <a:rPr lang="pl-PL" sz="2400" b="1" dirty="0" err="1">
                <a:solidFill>
                  <a:schemeClr val="accent1"/>
                </a:solidFill>
              </a:rPr>
              <a:t>megatrendy</a:t>
            </a:r>
            <a:endParaRPr lang="pl-PL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5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1016CC7-AB1F-DC6B-796C-9FB65780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208912" cy="2088232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Według raportu </a:t>
            </a:r>
            <a:r>
              <a:rPr lang="pl-PL" sz="2800" b="1" dirty="0"/>
              <a:t>World </a:t>
            </a:r>
            <a:r>
              <a:rPr lang="pl-PL" sz="2800" b="1" dirty="0" err="1"/>
              <a:t>Economic</a:t>
            </a:r>
            <a:r>
              <a:rPr lang="pl-PL" sz="2800" b="1" dirty="0"/>
              <a:t> Forum  „</a:t>
            </a:r>
            <a:r>
              <a:rPr lang="pl-PL" sz="2800" b="1" dirty="0" err="1"/>
              <a:t>Future</a:t>
            </a:r>
            <a:r>
              <a:rPr lang="pl-PL" sz="2800" b="1" dirty="0"/>
              <a:t> of </a:t>
            </a:r>
            <a:r>
              <a:rPr lang="pl-PL" sz="2800" b="1" dirty="0" err="1"/>
              <a:t>Jobs</a:t>
            </a:r>
            <a:r>
              <a:rPr lang="pl-PL" sz="2800" b="1" dirty="0"/>
              <a:t> 2025”</a:t>
            </a:r>
            <a:r>
              <a:rPr lang="pl-PL" sz="2800" dirty="0"/>
              <a:t>, do 2030 roku powstanie </a:t>
            </a:r>
            <a:r>
              <a:rPr lang="pl-PL" sz="2800" b="1" dirty="0">
                <a:solidFill>
                  <a:schemeClr val="accent1"/>
                </a:solidFill>
              </a:rPr>
              <a:t>170 mln nowych miejsc pracy</a:t>
            </a:r>
            <a:r>
              <a:rPr lang="pl-PL" sz="2800" dirty="0"/>
              <a:t>, ale jednocześnie </a:t>
            </a:r>
            <a:r>
              <a:rPr lang="pl-PL" sz="2800" b="1" dirty="0">
                <a:solidFill>
                  <a:srgbClr val="FF0000"/>
                </a:solidFill>
              </a:rPr>
              <a:t>92 mln zniknie</a:t>
            </a:r>
            <a:r>
              <a:rPr lang="pl-PL" sz="2800" dirty="0"/>
              <a:t> wskutek automatyzacji i transformacji sektorów.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47E78D-1701-D239-064F-B8D4D88872CA}"/>
              </a:ext>
            </a:extLst>
          </p:cNvPr>
          <p:cNvSpPr txBox="1"/>
          <p:nvPr/>
        </p:nvSpPr>
        <p:spPr>
          <a:xfrm>
            <a:off x="395536" y="3939902"/>
            <a:ext cx="53285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https://www.weforum.org/publications/the-future-of-jobs-report-2025/digest/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B178EB9-FC60-C258-EC6B-EB66CC77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5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3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63C86-EE0F-3E14-B28A-8EC9DF2E2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B563575-CF01-1A84-E397-599C82F6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5837"/>
            <a:ext cx="6311504" cy="473182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7F3568E-8157-291E-5F80-9F65FB1C1387}"/>
              </a:ext>
            </a:extLst>
          </p:cNvPr>
          <p:cNvSpPr txBox="1"/>
          <p:nvPr/>
        </p:nvSpPr>
        <p:spPr>
          <a:xfrm>
            <a:off x="179512" y="2592450"/>
            <a:ext cx="20162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https://www.weforum.org/publications/the-future-of-jobs-report-2025/digest/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C904E27-2939-C82F-D067-98C33F40C5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54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A5C664E-D79D-7E66-4A62-A1DF40985F98}"/>
              </a:ext>
            </a:extLst>
          </p:cNvPr>
          <p:cNvSpPr txBox="1"/>
          <p:nvPr/>
        </p:nvSpPr>
        <p:spPr>
          <a:xfrm>
            <a:off x="251520" y="77155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1" dirty="0"/>
              <a:t>kompetencje, które pozwalają </a:t>
            </a:r>
            <a:r>
              <a:rPr lang="pl-PL" sz="2000" b="1" dirty="0">
                <a:solidFill>
                  <a:srgbClr val="00B0F0"/>
                </a:solidFill>
              </a:rPr>
              <a:t>działać i rozwiązywać </a:t>
            </a:r>
            <a:r>
              <a:rPr lang="pl-PL" sz="2000" b="1" dirty="0"/>
              <a:t>(z powodzeniem) złożone problemy w kontekstach charakteryzujących się </a:t>
            </a:r>
            <a:r>
              <a:rPr lang="pl-PL" sz="2000" b="1" dirty="0">
                <a:solidFill>
                  <a:srgbClr val="00B0F0"/>
                </a:solidFill>
              </a:rPr>
              <a:t>nieprzewidywalnością</a:t>
            </a:r>
          </a:p>
          <a:p>
            <a:pPr algn="just"/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umiejętności bazujące na zasobach poznawczych, motywacyjnych, intencjonalnych i społecznych;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komunikacja, relacje i współpraca;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organizacja i planowanie pracy;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kompetencje cyfrowe;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zdolność samodzielnego uczenia się;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krytyczne myślenie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…..</a:t>
            </a:r>
          </a:p>
          <a:p>
            <a:pPr algn="just"/>
            <a:r>
              <a:rPr lang="pl-PL" sz="1200" dirty="0"/>
              <a:t>[</a:t>
            </a:r>
            <a:r>
              <a:rPr lang="pl-PL" sz="1200" dirty="0" err="1"/>
              <a:t>Ehlers</a:t>
            </a:r>
            <a:r>
              <a:rPr lang="pl-PL" sz="1200" dirty="0"/>
              <a:t> &amp; </a:t>
            </a:r>
            <a:r>
              <a:rPr lang="pl-PL" sz="1200" dirty="0" err="1"/>
              <a:t>Eigbrecht</a:t>
            </a:r>
            <a:r>
              <a:rPr lang="pl-PL" sz="1200" dirty="0"/>
              <a:t>, 2024; Szczucka et. al., 2023; </a:t>
            </a:r>
            <a:r>
              <a:rPr lang="pl-PL" sz="1200" dirty="0" err="1"/>
              <a:t>Washer</a:t>
            </a:r>
            <a:r>
              <a:rPr lang="pl-PL" sz="1200" dirty="0"/>
              <a:t> 2007]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2FEFB24-93C9-0AC6-690C-BDE4F9C3745F}"/>
              </a:ext>
            </a:extLst>
          </p:cNvPr>
          <p:cNvSpPr txBox="1"/>
          <p:nvPr/>
        </p:nvSpPr>
        <p:spPr>
          <a:xfrm>
            <a:off x="2286000" y="20157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B8B4"/>
                </a:solidFill>
              </a:rPr>
              <a:t>Kompetencje (w/dla) przyszłości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3427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29CB7-14D1-6272-7B38-98B84B1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A57C7FBD-A162-43F8-1BAE-9DA626F4E501}"/>
              </a:ext>
            </a:extLst>
          </p:cNvPr>
          <p:cNvSpPr txBox="1"/>
          <p:nvPr/>
        </p:nvSpPr>
        <p:spPr>
          <a:xfrm>
            <a:off x="2267744" y="195486"/>
            <a:ext cx="62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B8B4"/>
                </a:solidFill>
              </a:rPr>
              <a:t>Kompetencje przyszłości a oczekiwania pracodawców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299795F-34DB-67D7-BA1F-953FEF83806C}"/>
              </a:ext>
            </a:extLst>
          </p:cNvPr>
          <p:cNvSpPr txBox="1"/>
          <p:nvPr/>
        </p:nvSpPr>
        <p:spPr>
          <a:xfrm>
            <a:off x="323528" y="771550"/>
            <a:ext cx="65527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1</a:t>
            </a:r>
            <a:r>
              <a:rPr lang="pl-PL" b="1" dirty="0">
                <a:solidFill>
                  <a:schemeClr val="accent1"/>
                </a:solidFill>
              </a:rPr>
              <a:t>. Kompetencje miękkie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komunikatywność i praca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elastyczność i adaptacja do zmian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kreatywność i rozwiązywanie problemów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empatia i asertywność </a:t>
            </a:r>
          </a:p>
          <a:p>
            <a:r>
              <a:rPr lang="pl-PL" b="1" dirty="0"/>
              <a:t>2. </a:t>
            </a:r>
            <a:r>
              <a:rPr lang="pl-PL" b="1" dirty="0">
                <a:solidFill>
                  <a:schemeClr val="accent1"/>
                </a:solidFill>
              </a:rPr>
              <a:t>Kompetencje twarde i cyfrowe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znajomość języków obcych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umiejętność korzystania z nowych technologii (w tym AI)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specjalistyczna wiedza branżowa </a:t>
            </a:r>
          </a:p>
          <a:p>
            <a:r>
              <a:rPr lang="pl-PL" b="1" dirty="0"/>
              <a:t>3. </a:t>
            </a:r>
            <a:r>
              <a:rPr lang="pl-PL" b="1" dirty="0">
                <a:solidFill>
                  <a:schemeClr val="accent1"/>
                </a:solidFill>
              </a:rPr>
              <a:t>Postawa i wartości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zaangażowanie i chęć rozwoju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odpowiedzialność i etyka pracy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 otwartość na różnorodność </a:t>
            </a:r>
          </a:p>
          <a:p>
            <a:r>
              <a:rPr lang="pl-PL" b="1" dirty="0"/>
              <a:t>4. </a:t>
            </a:r>
            <a:r>
              <a:rPr lang="pl-PL" b="1" dirty="0">
                <a:solidFill>
                  <a:schemeClr val="accent1"/>
                </a:solidFill>
              </a:rPr>
              <a:t>Umiejętność uczenia się przez całe życie</a:t>
            </a:r>
          </a:p>
        </p:txBody>
      </p:sp>
    </p:spTree>
    <p:extLst>
      <p:ext uri="{BB962C8B-B14F-4D97-AF65-F5344CB8AC3E}">
        <p14:creationId xmlns:p14="http://schemas.microsoft.com/office/powerpoint/2010/main" val="424717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38FAD06-76DE-A8EE-44B4-0E47F447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3615"/>
            <a:ext cx="7200800" cy="410445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Strategie uczenia się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marL="400050" lvl="1" indent="0">
              <a:spcBef>
                <a:spcPts val="600"/>
              </a:spcBef>
              <a:buFontTx/>
              <a:buChar char="•"/>
            </a:pPr>
            <a:r>
              <a:rPr lang="pl-PL" altLang="pl-PL" sz="1400" dirty="0">
                <a:latin typeface="Arial" panose="020B0604020202020204" pitchFamily="34" charset="0"/>
              </a:rPr>
              <a:t> Znajomość metody uczenia się, np. planowanie, monitorowanie postępów, korzystanie z różnych źródeł wiedzy. </a:t>
            </a:r>
          </a:p>
          <a:p>
            <a:pPr marL="400050" lvl="1" indent="0">
              <a:spcBef>
                <a:spcPts val="600"/>
              </a:spcBef>
              <a:buFontTx/>
              <a:buChar char="•"/>
            </a:pPr>
            <a:r>
              <a:rPr lang="pl-PL" altLang="pl-PL" sz="1400" dirty="0">
                <a:latin typeface="Arial" panose="020B0604020202020204" pitchFamily="34" charset="0"/>
              </a:rPr>
              <a:t> Umiejętność samodzielnego organizowania procesu nauki.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Motywacja do nauki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marL="400050" lvl="1" indent="0">
              <a:spcBef>
                <a:spcPts val="600"/>
              </a:spcBef>
              <a:buFontTx/>
              <a:buChar char="•"/>
            </a:pPr>
            <a:r>
              <a:rPr lang="pl-PL" altLang="pl-PL" sz="1400" dirty="0">
                <a:latin typeface="Arial" panose="020B0604020202020204" pitchFamily="34" charset="0"/>
              </a:rPr>
              <a:t> Chęć zdobywania wiedzy i ciekawość świata są niezbędne, aby kontynuować naukę poza szkołą.</a:t>
            </a:r>
          </a:p>
          <a:p>
            <a:pPr marL="400050" lvl="1" indent="0">
              <a:spcBef>
                <a:spcPts val="600"/>
              </a:spcBef>
              <a:buFontTx/>
              <a:buChar char="•"/>
            </a:pPr>
            <a:r>
              <a:rPr lang="pl-PL" altLang="pl-PL" sz="1400" dirty="0">
                <a:latin typeface="Arial" panose="020B0604020202020204" pitchFamily="34" charset="0"/>
              </a:rPr>
              <a:t> Raport wskazuje, że motywacja spada wśród części uczniów w miarę upływu lat szkolnych.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Wiara we własne możliwości </a:t>
            </a:r>
            <a:r>
              <a:rPr lang="pl-PL" altLang="pl-PL" sz="1800" i="1" dirty="0">
                <a:latin typeface="Arial" panose="020B0604020202020204" pitchFamily="34" charset="0"/>
              </a:rPr>
              <a:t>(</a:t>
            </a:r>
            <a:r>
              <a:rPr lang="pl-PL" altLang="pl-PL" sz="1800" i="1" dirty="0" err="1">
                <a:latin typeface="Arial" panose="020B0604020202020204" pitchFamily="34" charset="0"/>
              </a:rPr>
              <a:t>self-belief</a:t>
            </a:r>
            <a:r>
              <a:rPr lang="pl-PL" altLang="pl-PL" sz="1800" i="1" dirty="0">
                <a:latin typeface="Arial" panose="020B0604020202020204" pitchFamily="34" charset="0"/>
              </a:rPr>
              <a:t>)</a:t>
            </a:r>
          </a:p>
          <a:p>
            <a:pPr marL="400050" lvl="1" indent="0">
              <a:spcBef>
                <a:spcPts val="600"/>
              </a:spcBef>
              <a:buFontTx/>
              <a:buChar char="•"/>
            </a:pPr>
            <a:r>
              <a:rPr lang="pl-PL" altLang="pl-PL" sz="1400" dirty="0">
                <a:latin typeface="Arial" panose="020B0604020202020204" pitchFamily="34" charset="0"/>
              </a:rPr>
              <a:t> Ludzie  muszą wierzyć, że potrafią się uczyć i rozwijać. </a:t>
            </a:r>
          </a:p>
          <a:p>
            <a:pPr marL="400050" lvl="1" indent="0">
              <a:spcBef>
                <a:spcPts val="600"/>
              </a:spcBef>
              <a:buFontTx/>
              <a:buChar char="•"/>
            </a:pPr>
            <a:r>
              <a:rPr lang="pl-PL" altLang="pl-PL" sz="1400" dirty="0">
                <a:latin typeface="Arial" panose="020B0604020202020204" pitchFamily="34" charset="0"/>
              </a:rPr>
              <a:t> Poczucie sprawczości i pewność siebie zwiększają gotowość do podejmowania nowych wyzwań</a:t>
            </a:r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400050" lvl="1" indent="0">
              <a:spcBef>
                <a:spcPts val="600"/>
              </a:spcBef>
              <a:buNone/>
            </a:pPr>
            <a:endParaRPr lang="pl-PL" sz="12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l-PL" sz="1050" dirty="0">
                <a:hlinkClick r:id="rId2"/>
              </a:rPr>
              <a:t>https://www.oecd.org/en/publications/the-triangle-of-lifelong-learning_45ec682f-en.html</a:t>
            </a:r>
            <a:r>
              <a:rPr lang="pl-PL" sz="1050" dirty="0"/>
              <a:t> </a:t>
            </a:r>
            <a:endParaRPr lang="pl-PL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939E5A-CFB1-4FBA-D8A3-79A664A4DEAC}"/>
              </a:ext>
            </a:extLst>
          </p:cNvPr>
          <p:cNvSpPr txBox="1"/>
          <p:nvPr/>
        </p:nvSpPr>
        <p:spPr>
          <a:xfrm>
            <a:off x="2267744" y="205429"/>
            <a:ext cx="6264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err="1">
                <a:solidFill>
                  <a:schemeClr val="tx2"/>
                </a:solidFill>
              </a:rPr>
              <a:t>aport</a:t>
            </a:r>
            <a:r>
              <a:rPr lang="en-US" sz="2000" b="1" dirty="0">
                <a:solidFill>
                  <a:schemeClr val="tx2"/>
                </a:solidFill>
              </a:rPr>
              <a:t> OECD „The Triangle of Lifelong Learning”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  <a:endParaRPr lang="pl-PL" sz="2000" dirty="0">
              <a:solidFill>
                <a:schemeClr val="tx2"/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1A6DF33-6B65-EB3A-9A26-DF25EDBB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87051"/>
            <a:ext cx="1644939" cy="16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9718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853</Words>
  <Application>Microsoft Office PowerPoint</Application>
  <PresentationFormat>Pokaz na ekranie (16:9)</PresentationFormat>
  <Paragraphs>105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 ExtraBold</vt:lpstr>
      <vt:lpstr>9_Projekt niestandardowy</vt:lpstr>
      <vt:lpstr>10_Projekt niestandardowy</vt:lpstr>
      <vt:lpstr>2_Projekt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Jacek Lewicki</cp:lastModifiedBy>
  <cp:revision>625</cp:revision>
  <cp:lastPrinted>2021-08-09T10:24:16Z</cp:lastPrinted>
  <dcterms:created xsi:type="dcterms:W3CDTF">2020-03-05T13:08:24Z</dcterms:created>
  <dcterms:modified xsi:type="dcterms:W3CDTF">2025-12-03T15:54:20Z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