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23"/>
  </p:notesMasterIdLst>
  <p:sldIdLst>
    <p:sldId id="279" r:id="rId4"/>
    <p:sldId id="283" r:id="rId5"/>
    <p:sldId id="288" r:id="rId6"/>
    <p:sldId id="287" r:id="rId7"/>
    <p:sldId id="289" r:id="rId8"/>
    <p:sldId id="290" r:id="rId9"/>
    <p:sldId id="291" r:id="rId10"/>
    <p:sldId id="297" r:id="rId11"/>
    <p:sldId id="292" r:id="rId12"/>
    <p:sldId id="296" r:id="rId13"/>
    <p:sldId id="295" r:id="rId14"/>
    <p:sldId id="294" r:id="rId15"/>
    <p:sldId id="293" r:id="rId16"/>
    <p:sldId id="302" r:id="rId17"/>
    <p:sldId id="298" r:id="rId18"/>
    <p:sldId id="299" r:id="rId19"/>
    <p:sldId id="301" r:id="rId20"/>
    <p:sldId id="300" r:id="rId21"/>
    <p:sldId id="280" r:id="rId22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829"/>
    <a:srgbClr val="26968F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16.12.2025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rojek@frse.org.p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uropass@frse.org.p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CF054AE-C94A-F39C-1BC0-14435DE4E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83" y="555526"/>
            <a:ext cx="7876634" cy="44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816E62B1-EAE4-C121-C930-55F460D13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39" y="555526"/>
            <a:ext cx="7883922" cy="44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CB177BD0-BD8F-651F-75FF-2276DEE29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71" y="627534"/>
            <a:ext cx="7748258" cy="43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35E9671A-186D-432B-E008-262545E21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45" y="555526"/>
            <a:ext cx="776710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C6F249-7ACF-5733-CE44-0113AC65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475252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ujednolicają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uznawalność dyplomów w Europie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ułatwiają </a:t>
            </a: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skuteczne dzielenie się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swoimi dyplomami i certyfikatami w świecie cyfrowym</a:t>
            </a:r>
          </a:p>
          <a:p>
            <a:pPr marL="26670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uzupełniają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profil Europass i wraz z portfelem, poświadczeń EDC dają możliwość przechowywać je przez nieograniczony czas</a:t>
            </a:r>
          </a:p>
          <a:p>
            <a:pPr marL="26670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są w pełni </a:t>
            </a: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dostępne za darmo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 wszystkim chętnym, którzy spełnią warunki, np. uniwersytety, szkoły i ośrodki szkoleniowe.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zmniejszają obciążenie administracyjne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 redukują koszt wydania świadectw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minimalizują możliwość oszustwa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są elementem europejskiego obszaru edukacyjnego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skracają czas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rozpatrywania aplikacji o pracę </a:t>
            </a:r>
            <a:b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 redukują czas oraz koszty weryfikacji kandydatów</a:t>
            </a:r>
          </a:p>
          <a:p>
            <a:pPr marL="266700" marR="3810" indent="-108000">
              <a:buChar char="•"/>
              <a:tabLst>
                <a:tab pos="266224" algn="l"/>
                <a:tab pos="266700" algn="l"/>
              </a:tabLst>
            </a:pPr>
            <a:r>
              <a:rPr lang="pl-PL" sz="1200" b="1" spc="-4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zabezpieczone</a:t>
            </a:r>
            <a:r>
              <a:rPr lang="pl-PL" sz="1200" b="1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są elektroniczną pieczęcią (e-</a:t>
            </a:r>
            <a:r>
              <a:rPr lang="pl-PL" sz="1200" spc="-4" dirty="0" err="1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Seal</a:t>
            </a:r>
            <a:r>
              <a:rPr lang="pl-PL" sz="1200" spc="-4" dirty="0">
                <a:solidFill>
                  <a:srgbClr val="2696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), co oznacza, że cieszą się prawnym domniemaniem autentyczności w całej UE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27858A-1506-5562-D939-C1E2966F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72" y="551783"/>
            <a:ext cx="4175328" cy="375235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AB6CF62-ACD8-E1FA-D532-ABFC93DCBB83}"/>
              </a:ext>
            </a:extLst>
          </p:cNvPr>
          <p:cNvSpPr txBox="1"/>
          <p:nvPr/>
        </p:nvSpPr>
        <p:spPr>
          <a:xfrm>
            <a:off x="2286000" y="1824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Poświadczenia cyfrowe</a:t>
            </a:r>
            <a:endParaRPr lang="pl-PL" b="1" dirty="0">
              <a:solidFill>
                <a:srgbClr val="EF78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9D20FFF0-94E2-0171-38DE-936841662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73" y="555526"/>
            <a:ext cx="7809053" cy="43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99D7F1F2-AC0A-E48C-8FF3-2047D7D25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30" y="627534"/>
            <a:ext cx="7755939" cy="43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10BEAFDF-C383-F2B4-811A-4088B44AA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94" y="627534"/>
            <a:ext cx="79511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E880076D-3A74-B590-DFD3-EA26C40C2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253" r="8903"/>
          <a:stretch/>
        </p:blipFill>
        <p:spPr>
          <a:xfrm>
            <a:off x="395536" y="1491630"/>
            <a:ext cx="2243138" cy="2752453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7D3B3D55-F709-D28D-6F01-58617A6BE0AF}"/>
              </a:ext>
            </a:extLst>
          </p:cNvPr>
          <p:cNvSpPr txBox="1">
            <a:spLocks/>
          </p:cNvSpPr>
          <p:nvPr/>
        </p:nvSpPr>
        <p:spPr bwMode="auto">
          <a:xfrm>
            <a:off x="107504" y="533323"/>
            <a:ext cx="8737253" cy="7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EF782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DZIĘKUJĘ ZA UWAGĘ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8DC1FE-9DE5-ACF1-39C6-CE00A43B877C}"/>
              </a:ext>
            </a:extLst>
          </p:cNvPr>
          <p:cNvSpPr txBox="1"/>
          <p:nvPr/>
        </p:nvSpPr>
        <p:spPr>
          <a:xfrm>
            <a:off x="2915816" y="1491630"/>
            <a:ext cx="5688632" cy="1908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b="1" dirty="0"/>
              <a:t>Maciej Rojek</a:t>
            </a:r>
          </a:p>
          <a:p>
            <a:r>
              <a:rPr lang="pl-PL" sz="2000" dirty="0"/>
              <a:t>Fundacja Rozwoju Systemu Edukacji</a:t>
            </a:r>
          </a:p>
          <a:p>
            <a:r>
              <a:rPr lang="pl-PL" sz="2000" dirty="0"/>
              <a:t>Krajowe Centrum Europass</a:t>
            </a:r>
          </a:p>
          <a:p>
            <a:r>
              <a:rPr lang="pl-PL" sz="2000" dirty="0">
                <a:hlinkClick r:id="rId3"/>
              </a:rPr>
              <a:t>mrojek@frse.org.pl</a:t>
            </a:r>
            <a:endParaRPr lang="pl-PL" sz="2000" dirty="0"/>
          </a:p>
          <a:p>
            <a:r>
              <a:rPr lang="pl-PL" sz="2000" dirty="0">
                <a:hlinkClick r:id="rId4"/>
              </a:rPr>
              <a:t>europass@frse.org.pl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22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395536" y="1563638"/>
            <a:ext cx="4032448" cy="1512168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Jak wdrożyć </a:t>
            </a:r>
            <a:r>
              <a:rPr lang="pl-PL" sz="4800" b="1" dirty="0" err="1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mikropoświadczenia</a:t>
            </a:r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Europass</a:t>
            </a:r>
            <a:b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4E509-A927-BE56-ACEF-E378B6C4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13C303-3A11-A561-FBDE-BCDF6753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2" y="555526"/>
            <a:ext cx="8010636" cy="44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683A-B389-822B-5700-9530738A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C92C8F9-9DFA-D0AE-C922-0AD9029C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5526"/>
            <a:ext cx="7776864" cy="4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AB3E17D7-6FFD-851D-FB7D-C5ABB4069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99" y="555526"/>
            <a:ext cx="7871201" cy="44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67C16777-D72E-1151-3D6C-CFF11F40D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530" y="555526"/>
            <a:ext cx="784693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0E9BA-E19B-E997-E7BD-5206FA91D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75" y="555526"/>
            <a:ext cx="8090249" cy="44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F328916F-9FB4-43C8-8009-9E8DB0478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555526"/>
            <a:ext cx="7920880" cy="44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318B6FE-1365-0B65-679B-65B243A6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72" y="627534"/>
            <a:ext cx="7704856" cy="43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4497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144</Words>
  <Application>Microsoft Office PowerPoint</Application>
  <PresentationFormat>Pokaz na ekranie (16:9)</PresentationFormat>
  <Paragraphs>21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 ExtraBold</vt:lpstr>
      <vt:lpstr>Roboto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Maciej Rojek</cp:lastModifiedBy>
  <cp:revision>618</cp:revision>
  <cp:lastPrinted>2021-08-09T10:24:16Z</cp:lastPrinted>
  <dcterms:created xsi:type="dcterms:W3CDTF">2020-03-05T13:08:24Z</dcterms:created>
  <dcterms:modified xsi:type="dcterms:W3CDTF">2025-12-16T12:31:21Z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