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1.png" ContentType="image/png"/>
  <Override PartName="/ppt/media/image8.png" ContentType="image/pn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9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6797675" cy="9926638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przesunąć slajd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notatek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&lt;główka&gt;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&lt;data/godzina&gt;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827F469-684F-4DE4-AB74-017E3A3981D6}" type="slidenum"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&lt;numer&gt;</a:t>
            </a:fld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4640" cy="3720600"/>
          </a:xfrm>
          <a:prstGeom prst="rect">
            <a:avLst/>
          </a:prstGeom>
          <a:ln w="0">
            <a:noFill/>
          </a:ln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sldNum" idx="4"/>
          </p:nvPr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90CFC5-58DA-480A-80C1-A22C801F390A}" type="slidenum">
              <a:rPr b="0" lang="pl-PL" sz="1200" strike="noStrike" u="none">
                <a:solidFill>
                  <a:schemeClr val="dk1"/>
                </a:solidFill>
                <a:effectLst/>
                <a:uFillTx/>
                <a:latin typeface="Calibri"/>
                <a:ea typeface="+mn-ea"/>
              </a:rPr>
              <a:t>19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4640" cy="3720600"/>
          </a:xfrm>
          <a:prstGeom prst="rect">
            <a:avLst/>
          </a:prstGeom>
          <a:ln w="0">
            <a:noFill/>
          </a:ln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000" cy="446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 idx="5"/>
          </p:nvPr>
        </p:nvSpPr>
        <p:spPr>
          <a:xfrm>
            <a:off x="3850560" y="9428760"/>
            <a:ext cx="2943360" cy="49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8F21F3-1ED9-4B90-AF41-F067D394733D}" type="slidenum">
              <a:rPr b="0" lang="pl-PL" sz="1200" strike="noStrike" u="none">
                <a:solidFill>
                  <a:schemeClr val="dk1"/>
                </a:solidFill>
                <a:effectLst/>
                <a:uFillTx/>
                <a:latin typeface="Calibri"/>
                <a:ea typeface="+mn-ea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285920"/>
            <a:ext cx="7770240" cy="109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440" cy="29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omyślny 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285920"/>
            <a:ext cx="7770240" cy="109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440" cy="29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ytuł i zawartość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457200" y="1106640"/>
            <a:ext cx="8227440" cy="339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style wzorca tekstu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Drugi poziom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Trzeci poziom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Czwarty poziom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Piąty poziom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2160" y="2625840"/>
            <a:ext cx="7770240" cy="102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Kliknij, aby edytować styl</a:t>
            </a:r>
            <a:endParaRPr b="0" lang="pl-PL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22160" y="1357200"/>
            <a:ext cx="7770240" cy="112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Kliknij, aby edytować style wzorca tekstu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główek sekcji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7440" cy="8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440" cy="29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Drugi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Trzeci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"/>
          <p:cNvPicPr/>
          <p:nvPr/>
        </p:nvPicPr>
        <p:blipFill>
          <a:blip r:embed="rId2"/>
          <a:stretch/>
        </p:blipFill>
        <p:spPr>
          <a:xfrm>
            <a:off x="0" y="0"/>
            <a:ext cx="9141840" cy="514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tytułu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Kliknij, aby edytować format tekstu konspektu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Drugi poziom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Trzeci poziom konspektu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Czwarty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www.youtube.com/watch?v=QyWDuR2Pm48&amp;t=65s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create.kahoot.it/details/4232184b-9b36-4b68-8e97-cc7402f0931c?drawer=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360000" y="72000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Doradca w świecie kompetencji przyszłości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Jak o nich opowiadać uczniom?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5036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Pokaż, co dokładnie robią (krótkie wideo, case study).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Podkreśl wpływ pracy na realny świat.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Wytłumacz, jakie umiejętności liczą się najbardziej (techniczne, ale też społeczne).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Wskaż przykładową ścieżkę: od technikum → staż → certyfikaty → pierwsza praca.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567600" y="3420000"/>
            <a:ext cx="1831320" cy="158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96720" y="54000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Nauczyciel jako projektant doświadczeń zawodowych 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45036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Elementy nowoczesnej lekcji w edukacji zawodowej: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Krótka demonstracja </a:t>
            </a: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technologii</a:t>
            </a: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 (robot, czujnik, symulator).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Zadanie projektowe: „Jak usprawnić ten proces?”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Praca zespołowa z rolami (programista, konstruktor, diagnosta).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Mini prezentacja: „Co działa? Co poprawić?”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Odniesienie do świata pracy: </a:t>
            </a:r>
            <a:r>
              <a:rPr b="1" lang="pl-PL" sz="2000" strike="noStrike" u="non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Liberation Serif;Times New Roman"/>
                <a:ea typeface="NSimSun"/>
              </a:rPr>
              <a:t>jak wygląda to w firmie?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780000" y="3555000"/>
            <a:ext cx="1831320" cy="158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80000" y="54072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Współpraca z przemysłem – punkt zwrotny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Nauczyciel jako łącznik szkoły z firmami: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krótkie wizyty studyjne (microjob shadowing),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ambasadorzy z branży – 15-minutowe inspiracje ekspertów,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wspólne projekty (np. modernizacja prostego stanowiska),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certyfikacje we współpracy z producentami (ASTOR, KUKA, FANUC itd.).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Współpraca buduje autentyczność edukacji.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600" y="3600000"/>
            <a:ext cx="2515320" cy="141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7380000" y="3240000"/>
            <a:ext cx="1663200" cy="165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80000" y="54072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Współpraca z przemysłem – punkt zwrotny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2518920" y="1259280"/>
            <a:ext cx="4860000" cy="32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0" y="3726360"/>
            <a:ext cx="2338920" cy="131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60000" y="72000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 Jak inspirować uczniów? 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3 proste zasady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Pokaż im przyszłość, nie tylko oceniaj teraźniejszość.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Zachęcaj do eksperymentowania – błędy są częścią nauki technicznej.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Ucz odpowiedzialności – w technice nie chodzi tylko o maszynę, ale o bezpieczeństwo, jakość i ludzi.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7559280" y="3456360"/>
            <a:ext cx="1582920" cy="158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0" y="3391200"/>
            <a:ext cx="2935800" cy="1647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720000" y="54000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 Jak inspirować uczniów? 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3391200"/>
            <a:ext cx="2935800" cy="164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1936080" y="1440000"/>
            <a:ext cx="6163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ff"/>
                </a:solidFill>
                <a:effectLst/>
                <a:uFillTx/>
                <a:latin typeface="Arial"/>
                <a:hlinkClick r:id="rId2"/>
              </a:rPr>
              <a:t>https://www.youtube.com/watch?v=QyWDuR2Pm48&amp;t=65s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5760000" y="2403720"/>
            <a:ext cx="1879200" cy="191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/>
          <p:nvPr/>
        </p:nvSpPr>
        <p:spPr>
          <a:xfrm>
            <a:off x="192240" y="553320"/>
            <a:ext cx="84470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800" strike="noStrike" u="none">
                <a:solidFill>
                  <a:srgbClr val="0000ff"/>
                </a:solidFill>
                <a:effectLst/>
                <a:uFillTx/>
                <a:latin typeface="Arial"/>
                <a:hlinkClick r:id="rId1"/>
              </a:rPr>
              <a:t>https://create.kahoot.it/details/4232184b-9b36-4b68-8e97-cc7402f0931c?drawer=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873000" y="884520"/>
            <a:ext cx="7586280" cy="397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"/>
          <p:cNvGraphicFramePr/>
          <p:nvPr/>
        </p:nvGraphicFramePr>
        <p:xfrm>
          <a:off x="180000" y="1135440"/>
          <a:ext cx="8819640" cy="3134160"/>
        </p:xfrm>
        <a:graphic>
          <a:graphicData uri="http://schemas.openxmlformats.org/drawingml/2006/table">
            <a:tbl>
              <a:tblPr/>
              <a:tblGrid>
                <a:gridCol w="365760"/>
                <a:gridCol w="3294000"/>
                <a:gridCol w="2200320"/>
                <a:gridCol w="2959560"/>
              </a:tblGrid>
              <a:tr h="70596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Nr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Twoja lista (rynek pracy)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Moja lista (AI – przyszłość)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Wersja Robocika Kwadracika (dla dzieci)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96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Inżynier Sztucznej Inteligencji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AI Specialist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Twórca Mądrych Robocików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96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Specjalista ds. Cyberbezpieczeństwa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Cybersecurity Expert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Strażnik Cyfrowego Zamku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16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Projektant Interakcji Człowiek–Maszyna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Human–AI Interaction Designer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Budowniczy Mostów Między Ludźmi a Robotami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"/>
          <p:cNvSpPr txBox="1"/>
          <p:nvPr/>
        </p:nvSpPr>
        <p:spPr>
          <a:xfrm>
            <a:off x="1800000" y="180000"/>
            <a:ext cx="6823080" cy="149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📊 Tabela zawodów przyszłości... 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 txBox="1"/>
          <p:nvPr/>
        </p:nvSpPr>
        <p:spPr>
          <a:xfrm>
            <a:off x="1800000" y="180000"/>
            <a:ext cx="6823080" cy="149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📊 Tabela: 10 zawodów przyszłości – 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9" name=""/>
          <p:cNvGraphicFramePr/>
          <p:nvPr/>
        </p:nvGraphicFramePr>
        <p:xfrm>
          <a:off x="180000" y="1099440"/>
          <a:ext cx="8640000" cy="3103920"/>
        </p:xfrm>
        <a:graphic>
          <a:graphicData uri="http://schemas.openxmlformats.org/drawingml/2006/table">
            <a:tbl>
              <a:tblPr/>
              <a:tblGrid>
                <a:gridCol w="358560"/>
                <a:gridCol w="3227040"/>
                <a:gridCol w="2156040"/>
                <a:gridCol w="2898360"/>
              </a:tblGrid>
              <a:tr h="8402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Specjalista ds. Robotyki i Automatyzacji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Cobot Engineer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Mechanik Robotów Przyszłości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Inżynier Energii Odnawialnej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Sustainable Energy Architect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Karmiciel Słońcem i Wiatrem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Twórca Treści VR/AR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Virtual World Builder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Malarz Światów Cyfrowych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Specjalista ds. Medycyny Cyfrowej / Bioinformatyk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Personalized Medicine Expert</a:t>
                      </a:r>
                      <a:endParaRPr b="0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1" lang="pl-PL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Robotyczny Lekarz DNA</a:t>
                      </a:r>
                      <a:endParaRPr b="1" lang="pl-PL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36000" marR="36000" marT="36000" marB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ytuł 3"/>
          <p:cNvSpPr/>
          <p:nvPr/>
        </p:nvSpPr>
        <p:spPr>
          <a:xfrm>
            <a:off x="539640" y="684360"/>
            <a:ext cx="3670200" cy="16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5000" lnSpcReduction="9999"/>
          </a:bodyPr>
          <a:p>
            <a:pPr algn="ctr">
              <a:lnSpc>
                <a:spcPct val="100000"/>
              </a:lnSpc>
            </a:pPr>
            <a:r>
              <a:rPr b="1" lang="pl-PL" sz="44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Dziękuję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4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Za uwagę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Daniel Kiełpiński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Ekspert EVET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3350160" y="2520000"/>
            <a:ext cx="1689480" cy="171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ytuł 3"/>
          <p:cNvSpPr/>
          <p:nvPr/>
        </p:nvSpPr>
        <p:spPr>
          <a:xfrm>
            <a:off x="720000" y="900360"/>
            <a:ext cx="3443760" cy="23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47500" lnSpcReduction="19999"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pl-PL" sz="4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Nauczyciel w erze cyfrowej – lider zmian i przewodnik po świecie kompetencji</a:t>
            </a:r>
            <a:endParaRPr b="0" lang="pl-PL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i="1" lang="pl-PL" sz="21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Daniel Kiełpiński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21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Ekspert EVET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1727640" y="2967840"/>
            <a:ext cx="1512000" cy="153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180000" y="540000"/>
            <a:ext cx="8818200" cy="431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Rzeczywistość edukacji zawodowej 2025+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Szybka automatyzacja i cyfryzacja procesów produkcyjnych (robotyka, AI, IoT).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Zawody zmieniają się szybciej niż programy szkolne – uczniowie potrzebują przewodnika, nie tylko nauczyciela.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Doradztwo kariery i edukacja zawodowa muszą opierać się na: danych, trendach rynku pracy, zrozumieniu technologii.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0" y="3582360"/>
            <a:ext cx="3958920" cy="145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2700000" y="3300120"/>
            <a:ext cx="3778560" cy="173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" descr=""/>
          <p:cNvPicPr/>
          <p:nvPr/>
        </p:nvPicPr>
        <p:blipFill>
          <a:blip r:embed="rId3"/>
          <a:stretch/>
        </p:blipFill>
        <p:spPr>
          <a:xfrm>
            <a:off x="7200000" y="3240000"/>
            <a:ext cx="1620000" cy="161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540000" y="540720"/>
            <a:ext cx="8458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Nauczyciel jako lider zmian- Nowa rola nauczyciela zawodowego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Twórca środowiska uczenia się opartego na technologii.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Animator współpracy między szkołą a przemysłem.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Osoba, która rozumie, jak AI i automatyzacja wpływają na zawody przyszłości.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0" y="3420000"/>
            <a:ext cx="4138920" cy="1522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540000" y="540720"/>
            <a:ext cx="8278200" cy="449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Kluczowe działania lidera zmian: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Aktualizowanie własnej wiedzy technologicznej (robotyka, AI, AR/VR w praktyce zawodowej).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Projektowanie zajęć w oparciu o realne problemy przemysłu.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Budowanie społeczności – nauczycieli, uczniów i firm – wokół rozwoju kompetencji zawodowych.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Open Sans ExtraBold"/>
              </a:rPr>
              <a:t>Wprowadzanie kultury eksperymentowania i innowacji w klasie.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0" y="3600000"/>
            <a:ext cx="3781800" cy="139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540000" y="540720"/>
            <a:ext cx="8278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Nowa mapa kompetencji nauczyciela zawodowego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Kompetencje cyfrowe: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Umiejętność pracy z narzędziami AI (np. symulacje, generatory, analizatory danych).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Obsługa i rozumienie systemów automatyki i robotyki.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Cyberbezpieczeństwo w szkolnych i przemysłowych rozwiązaniach...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-39960" y="3422880"/>
            <a:ext cx="2558880" cy="143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7445160" y="3321000"/>
            <a:ext cx="1554840" cy="153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540000" y="540720"/>
            <a:ext cx="8278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Kompetencje projektowe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Projektowanie doświadczeń edukacyjnych (problem solving, projekt uczniowski, prototypowanie).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Umiejętność prowadzenia micro-learningu i krótkich formatów praktycznych.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Praca z narzędziami symulacyjnymi (wirtualne roboty, cyfrowe bliźniaki).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3420000"/>
            <a:ext cx="2558880" cy="143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ubTitle"/>
          </p:nvPr>
        </p:nvSpPr>
        <p:spPr>
          <a:xfrm>
            <a:off x="540720" y="540720"/>
            <a:ext cx="8278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pl-PL" sz="28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Kompetencje społeczne i doradcze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Rozmowa rozwojowa z uczniem (coaching kariery).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Wspieranie uczniów w identyfikowaniu talentów technicznych.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18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Wyjaśnianie trendów rynku pracy w sposób przystępny, motywujący i aktualny.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-5400" y="3240000"/>
            <a:ext cx="2884320" cy="161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396720" y="540720"/>
            <a:ext cx="8782200" cy="39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1" lang="pl-PL" sz="2600" strike="noStrike" u="none">
                <a:solidFill>
                  <a:srgbClr val="26968f"/>
                </a:solidFill>
                <a:effectLst/>
                <a:uFillTx/>
                <a:latin typeface="Open Sans ExtraBold"/>
                <a:ea typeface="Open Sans ExtraBold"/>
              </a:rPr>
              <a:t>Doradca w świecie kompetencji przyszłości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450360"/>
              </a:tabLst>
            </a:pP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1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Nowe zawody w technikum robotyki i automatyki: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Technik robotów współpracujących (cobot technician)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Operator systemów autonomicznych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Specjalista diagnostyki predykcyjnej (predictive maintenance)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Programista robotów przemysłowych (offline/online)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Analityk danych produkcyjnych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0360"/>
              </a:tabLst>
            </a:pPr>
            <a:r>
              <a:rPr b="0" lang="pl-PL" sz="2000" strike="noStrike" u="none">
                <a:solidFill>
                  <a:srgbClr val="000000"/>
                </a:solidFill>
                <a:effectLst/>
                <a:uFillTx/>
                <a:latin typeface="Liberation Serif;Times New Roman"/>
                <a:ea typeface="NSimSun"/>
              </a:rPr>
              <a:t>Technik systemów IoT w przemyśle...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567600" y="3420000"/>
            <a:ext cx="1831320" cy="158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9_Projekt niestandardowy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Projekt niestandardowy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Projekt niestandardowy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Application>LibreOffice/25.8.3.2$Windows_X86_64 LibreOffice_project/8ca8d55c161d602844f5428fa4b58097424e324e</Application>
  <AppVersion>15.0000</AppVersion>
  <Words>6</Words>
  <Paragraphs>5</Paragraphs>
  <Company>FRSE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2020-03-05T13:08:24Z</dcterms:created>
  <dc:creator>pkonopka</dc:creator>
  <dc:description/>
  <dc:language>pl-PL</dc:language>
  <cp:lastModifiedBy/>
  <cp:lastPrinted>2021-08-09T10:24:16Z</cp:lastPrinted>
  <dcterms:modified xsi:type="dcterms:W3CDTF">2025-12-01T10:59:34Z</dcterms:modified>
  <cp:revision>619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  <property fmtid="{D5CDD505-2E9C-101B-9397-08002B2CF9AE}" pid="5" name="Notes">
    <vt:i4>2</vt:i4>
  </property>
  <property fmtid="{D5CDD505-2E9C-101B-9397-08002B2CF9AE}" pid="6" name="PresentationFormat">
    <vt:lpwstr>Pokaz na ekranie (16:9)</vt:lpwstr>
  </property>
  <property fmtid="{D5CDD505-2E9C-101B-9397-08002B2CF9AE}" pid="7" name="Slides">
    <vt:i4>5</vt:i4>
  </property>
</Properties>
</file>