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  <p:sldMasterId id="2147483864" r:id="rId2"/>
    <p:sldMasterId id="2147483752" r:id="rId3"/>
  </p:sldMasterIdLst>
  <p:notesMasterIdLst>
    <p:notesMasterId r:id="rId18"/>
  </p:notesMasterIdLst>
  <p:sldIdLst>
    <p:sldId id="279" r:id="rId4"/>
    <p:sldId id="282" r:id="rId5"/>
    <p:sldId id="409" r:id="rId6"/>
    <p:sldId id="636" r:id="rId7"/>
    <p:sldId id="431" r:id="rId8"/>
    <p:sldId id="426" r:id="rId9"/>
    <p:sldId id="637" r:id="rId10"/>
    <p:sldId id="640" r:id="rId11"/>
    <p:sldId id="639" r:id="rId12"/>
    <p:sldId id="638" r:id="rId13"/>
    <p:sldId id="534" r:id="rId14"/>
    <p:sldId id="535" r:id="rId15"/>
    <p:sldId id="565" r:id="rId16"/>
    <p:sldId id="280" r:id="rId17"/>
  </p:sldIdLst>
  <p:sldSz cx="9144000" cy="5143500" type="screen16x9"/>
  <p:notesSz cx="6797675" cy="9926638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968F"/>
    <a:srgbClr val="EF7829"/>
    <a:srgbClr val="003A42"/>
    <a:srgbClr val="007FC8"/>
    <a:srgbClr val="1697D3"/>
    <a:srgbClr val="3B5A9A"/>
    <a:srgbClr val="B05CA2"/>
    <a:srgbClr val="FF6565"/>
    <a:srgbClr val="15BCC5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>
      <p:cViewPr>
        <p:scale>
          <a:sx n="100" d="100"/>
          <a:sy n="100" d="100"/>
        </p:scale>
        <p:origin x="970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pachocki\AppData\Local\Microsoft\Windows\INetCache\Content.Outlook\2R506Y0S\wykres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pachocki\AppData\Local\Microsoft\Windows\INetCache\Content.Outlook\2R506Y0S\wykres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pachocki\AppData\Local\Microsoft\Windows\INetCache\Content.Outlook\2R506Y0S\wykres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EE0-4F28-AAAB-478070CBE0D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EE0-4F28-AAAB-478070CBE0D6}"/>
              </c:ext>
            </c:extLst>
          </c:dPt>
          <c:dPt>
            <c:idx val="2"/>
            <c:bubble3D val="0"/>
            <c:spPr>
              <a:solidFill>
                <a:schemeClr val="accent3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EE0-4F28-AAAB-478070CBE0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'future pathways'!$B$4:$B$6</c:f>
              <c:strCache>
                <c:ptCount val="3"/>
                <c:pt idx="0">
                  <c:v>W pewnym stopniu</c:v>
                </c:pt>
                <c:pt idx="1">
                  <c:v>W dużym lub bardzo dużym stopniu</c:v>
                </c:pt>
                <c:pt idx="2">
                  <c:v>W niewielkim lub w żadnym stopniu</c:v>
                </c:pt>
              </c:strCache>
            </c:strRef>
          </c:cat>
          <c:val>
            <c:numRef>
              <c:f>'future pathways'!$C$4:$C$6</c:f>
              <c:numCache>
                <c:formatCode>0%</c:formatCode>
                <c:ptCount val="3"/>
                <c:pt idx="0">
                  <c:v>0.1</c:v>
                </c:pt>
                <c:pt idx="1">
                  <c:v>0.88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EE0-4F28-AAAB-478070CBE0D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847247741703916E-2"/>
          <c:y val="3.1793625395989782E-2"/>
          <c:w val="0.93689002503995278"/>
          <c:h val="0.76604397891678511"/>
        </c:manualLayout>
      </c:layout>
      <c:lineChart>
        <c:grouping val="standard"/>
        <c:varyColors val="0"/>
        <c:ser>
          <c:idx val="0"/>
          <c:order val="0"/>
          <c:tx>
            <c:strRef>
              <c:f>'mobile_non-moblile'!$B$2</c:f>
              <c:strCache>
                <c:ptCount val="1"/>
                <c:pt idx="0">
                  <c:v>Absolwenci z doświadczeniem mobilności</c:v>
                </c:pt>
              </c:strCache>
            </c:strRef>
          </c:tx>
          <c:spPr>
            <a:ln w="28575" cap="rnd">
              <a:solidFill>
                <a:schemeClr val="accent3">
                  <a:shade val="76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'mobile_non-moblile'!$A$3:$A$9</c:f>
              <c:strCache>
                <c:ptCount val="7"/>
                <c:pt idx="0">
                  <c:v>Umiejętności ICT</c:v>
                </c:pt>
                <c:pt idx="1">
                  <c:v>Kompetencje międzykulturowe</c:v>
                </c:pt>
                <c:pt idx="2">
                  <c:v>Umiejętności zawodowe</c:v>
                </c:pt>
                <c:pt idx="3">
                  <c:v>Kompetencje przekrojowe</c:v>
                </c:pt>
                <c:pt idx="4">
                  <c:v>Kompetencje językowe</c:v>
                </c:pt>
                <c:pt idx="5">
                  <c:v>Motywacja do nauki</c:v>
                </c:pt>
                <c:pt idx="6">
                  <c:v>Relacje interpersonalne</c:v>
                </c:pt>
              </c:strCache>
            </c:strRef>
          </c:cat>
          <c:val>
            <c:numRef>
              <c:f>'mobile_non-moblile'!$B$3:$B$9</c:f>
              <c:numCache>
                <c:formatCode>###0.0</c:formatCode>
                <c:ptCount val="7"/>
                <c:pt idx="0">
                  <c:v>3.6793214201840825</c:v>
                </c:pt>
                <c:pt idx="1">
                  <c:v>4.32</c:v>
                </c:pt>
                <c:pt idx="2">
                  <c:v>4.3718663818394292</c:v>
                </c:pt>
                <c:pt idx="3">
                  <c:v>4.2699736020816088</c:v>
                </c:pt>
                <c:pt idx="4">
                  <c:v>4.188927904459459</c:v>
                </c:pt>
                <c:pt idx="5">
                  <c:v>4.2379845236055012</c:v>
                </c:pt>
                <c:pt idx="6">
                  <c:v>3.9722029303001669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F2-41BE-AFC1-BAA61BFFA146}"/>
            </c:ext>
          </c:extLst>
        </c:ser>
        <c:ser>
          <c:idx val="1"/>
          <c:order val="1"/>
          <c:tx>
            <c:strRef>
              <c:f>'mobile_non-moblile'!$C$2</c:f>
              <c:strCache>
                <c:ptCount val="1"/>
                <c:pt idx="0">
                  <c:v>Pozostali absolwenci </c:v>
                </c:pt>
              </c:strCache>
            </c:strRef>
          </c:tx>
          <c:spPr>
            <a:ln w="28575" cap="rnd">
              <a:solidFill>
                <a:schemeClr val="accent3">
                  <a:tint val="77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'mobile_non-moblile'!$A$3:$A$9</c:f>
              <c:strCache>
                <c:ptCount val="7"/>
                <c:pt idx="0">
                  <c:v>Umiejętności ICT</c:v>
                </c:pt>
                <c:pt idx="1">
                  <c:v>Kompetencje międzykulturowe</c:v>
                </c:pt>
                <c:pt idx="2">
                  <c:v>Umiejętności zawodowe</c:v>
                </c:pt>
                <c:pt idx="3">
                  <c:v>Kompetencje przekrojowe</c:v>
                </c:pt>
                <c:pt idx="4">
                  <c:v>Kompetencje językowe</c:v>
                </c:pt>
                <c:pt idx="5">
                  <c:v>Motywacja do nauki</c:v>
                </c:pt>
                <c:pt idx="6">
                  <c:v>Relacje interpersonalne</c:v>
                </c:pt>
              </c:strCache>
            </c:strRef>
          </c:cat>
          <c:val>
            <c:numRef>
              <c:f>'mobile_non-moblile'!$C$3:$C$9</c:f>
              <c:numCache>
                <c:formatCode>###0.0</c:formatCode>
                <c:ptCount val="7"/>
                <c:pt idx="0">
                  <c:v>2.7346871875548064</c:v>
                </c:pt>
                <c:pt idx="1">
                  <c:v>2.78</c:v>
                </c:pt>
                <c:pt idx="2">
                  <c:v>2.8440970132000469</c:v>
                </c:pt>
                <c:pt idx="3">
                  <c:v>2.8355933585529769</c:v>
                </c:pt>
                <c:pt idx="4">
                  <c:v>2.6659632689742798</c:v>
                </c:pt>
                <c:pt idx="5">
                  <c:v>3.15696354798617</c:v>
                </c:pt>
                <c:pt idx="6">
                  <c:v>2.8476863436854223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7F2-41BE-AFC1-BAA61BFFA14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31993472"/>
        <c:axId val="531995872"/>
      </c:lineChart>
      <c:catAx>
        <c:axId val="53199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31995872"/>
        <c:crosses val="autoZero"/>
        <c:auto val="1"/>
        <c:lblAlgn val="ctr"/>
        <c:lblOffset val="100"/>
        <c:noMultiLvlLbl val="0"/>
      </c:catAx>
      <c:valAx>
        <c:axId val="531995872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31993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364599446215377"/>
          <c:y val="0.9178682385898006"/>
          <c:w val="0.62931629391606059"/>
          <c:h val="8.2131624893872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3">
                      <a:shade val="65000"/>
                      <a:lumMod val="60000"/>
                      <a:lumOff val="40000"/>
                    </a:schemeClr>
                  </a:gs>
                  <a:gs pos="0">
                    <a:schemeClr val="accent3">
                      <a:shade val="65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11C-4679-8D0B-2240F10681E3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11C-4679-8D0B-2240F10681E3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tint val="65000"/>
                      <a:lumMod val="60000"/>
                      <a:lumOff val="40000"/>
                    </a:schemeClr>
                  </a:gs>
                  <a:gs pos="0">
                    <a:schemeClr val="accent3">
                      <a:tint val="65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11C-4679-8D0B-2240F10681E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'local authorities'!$A$3:$A$5</c:f>
              <c:strCache>
                <c:ptCount val="3"/>
                <c:pt idx="0">
                  <c:v>W pewnym stopniu</c:v>
                </c:pt>
                <c:pt idx="1">
                  <c:v>W dużym lub bardzo dużym stopniu</c:v>
                </c:pt>
                <c:pt idx="2">
                  <c:v>W niewielkim lub w żadnym stopniu</c:v>
                </c:pt>
              </c:strCache>
            </c:strRef>
          </c:cat>
          <c:val>
            <c:numRef>
              <c:f>'local authorities'!$B$3:$B$5</c:f>
              <c:numCache>
                <c:formatCode>0%</c:formatCode>
                <c:ptCount val="3"/>
                <c:pt idx="0">
                  <c:v>0.22</c:v>
                </c:pt>
                <c:pt idx="1">
                  <c:v>0.53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11C-4679-8D0B-2240F10681E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200524815911739"/>
          <c:y val="0.44715328873750554"/>
          <c:w val="0.24672431305768744"/>
          <c:h val="0.36452256086871754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FCE102A8-8D75-4F94-974F-E538C2ED4DFB}" type="datetimeFigureOut">
              <a:rPr lang="pl-PL"/>
              <a:pPr>
                <a:defRPr/>
              </a:pPr>
              <a:t>04.12.2025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80978B9-01A2-4392-B3A6-698453BCBC5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053327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0978B9-01A2-4392-B3A6-698453BCBC50}" type="slidenum">
              <a:rPr lang="pl-PL" altLang="pl-PL" smtClean="0"/>
              <a:pPr>
                <a:defRPr/>
              </a:pPr>
              <a:t>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87853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obrazu slajdu 1">
            <a:extLst>
              <a:ext uri="{FF2B5EF4-FFF2-40B4-BE49-F238E27FC236}">
                <a16:creationId xmlns:a16="http://schemas.microsoft.com/office/drawing/2014/main" id="{588EC162-C9F0-6D7B-EE27-15FF659AD8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Symbol zastępczy notatek 2">
            <a:extLst>
              <a:ext uri="{FF2B5EF4-FFF2-40B4-BE49-F238E27FC236}">
                <a16:creationId xmlns:a16="http://schemas.microsoft.com/office/drawing/2014/main" id="{D6D4151E-5394-D084-D5DF-6F4E492E79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6388" name="Symbol zastępczy numeru slajdu 3">
            <a:extLst>
              <a:ext uri="{FF2B5EF4-FFF2-40B4-BE49-F238E27FC236}">
                <a16:creationId xmlns:a16="http://schemas.microsoft.com/office/drawing/2014/main" id="{F3E6ACAF-9EA9-0410-5FDE-7389DEB7CA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98854F5-8F9E-4B31-ADB0-F08164FA1284}" type="slidenum">
              <a:rPr lang="pl-PL" altLang="pl-PL" smtClean="0">
                <a:solidFill>
                  <a:srgbClr val="000000"/>
                </a:solidFill>
              </a:rPr>
              <a:pPr eaLnBrk="1" hangingPunct="1"/>
              <a:t>4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0978B9-01A2-4392-B3A6-698453BCBC50}" type="slidenum">
              <a:rPr lang="pl-PL" altLang="pl-PL" smtClean="0"/>
              <a:pPr>
                <a:defRPr/>
              </a:pPr>
              <a:t>14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42932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723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5895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285866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601903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3671695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06501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130138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2625717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1357304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64102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6689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49" y="1038"/>
            <a:ext cx="9140300" cy="514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07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49" y="1038"/>
            <a:ext cx="9140300" cy="514141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571486"/>
            <a:ext cx="7848872" cy="648072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rgbClr val="699F38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3224" y="1435583"/>
            <a:ext cx="7848872" cy="2493489"/>
          </a:xfrm>
        </p:spPr>
        <p:txBody>
          <a:bodyPr>
            <a:normAutofit/>
          </a:bodyPr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517545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4769C764-56B2-0F64-26E8-B2CF26EA7F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4769C764-56B2-0F64-26E8-B2CF26EA7F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9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62B5079D-8CC8-EB38-B755-9DB0E41C545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66" r:id="rId5"/>
    <p:sldLayoutId id="2147483867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1BE8E43-D0E6-1386-1C6C-26C0355B0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99542"/>
            <a:ext cx="7848872" cy="2493489"/>
          </a:xfrm>
        </p:spPr>
        <p:txBody>
          <a:bodyPr>
            <a:normAutofit/>
          </a:bodyPr>
          <a:lstStyle/>
          <a:p>
            <a:r>
              <a:rPr lang="pl-PL" sz="1200" b="1" dirty="0"/>
              <a:t>W jakim stopniu zgadzasz się, że zagraniczne praktyki Erasmus+ mają pozytywny wpływ na zwiększenie zaangażowania organów nadrzędnych w umiędzynarodowienia szkoły?</a:t>
            </a: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9FD40E49-09D5-560F-1095-B7CF6C9EE2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4854931"/>
              </p:ext>
            </p:extLst>
          </p:nvPr>
        </p:nvGraphicFramePr>
        <p:xfrm>
          <a:off x="827584" y="1131590"/>
          <a:ext cx="6593169" cy="3051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6793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 bwMode="auto">
          <a:xfrm>
            <a:off x="683568" y="195486"/>
            <a:ext cx="831532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l-PL" sz="2000" b="1" dirty="0">
                <a:solidFill>
                  <a:srgbClr val="699F38"/>
                </a:solidFill>
                <a:latin typeface="Roboto" pitchFamily="2" charset="0"/>
              </a:rPr>
              <a:t>Gdzie szukać informacji, inspiracji </a:t>
            </a:r>
            <a:br>
              <a:rPr lang="pl-PL" sz="2000" b="1" dirty="0">
                <a:solidFill>
                  <a:srgbClr val="699F38"/>
                </a:solidFill>
                <a:latin typeface="Roboto" pitchFamily="2" charset="0"/>
              </a:rPr>
            </a:br>
            <a:r>
              <a:rPr lang="pl-PL" sz="2000" b="1" dirty="0">
                <a:solidFill>
                  <a:srgbClr val="699F38"/>
                </a:solidFill>
                <a:latin typeface="Roboto" pitchFamily="2" charset="0"/>
              </a:rPr>
              <a:t>i partnerów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6EB6AAD1-A7AD-FEDF-6FD9-D2C2C67CB964}"/>
              </a:ext>
            </a:extLst>
          </p:cNvPr>
          <p:cNvSpPr/>
          <p:nvPr/>
        </p:nvSpPr>
        <p:spPr>
          <a:xfrm>
            <a:off x="290608" y="1131590"/>
            <a:ext cx="1944216" cy="316835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00"/>
              </a:spcAft>
            </a:pPr>
            <a:endParaRPr lang="pl-PL" sz="1200" b="1" dirty="0">
              <a:latin typeface="Roboto" pitchFamily="2" charset="0"/>
              <a:ea typeface="Roboto" pitchFamily="2" charset="0"/>
            </a:endParaRPr>
          </a:p>
          <a:p>
            <a:pPr algn="ctr">
              <a:spcAft>
                <a:spcPts val="400"/>
              </a:spcAft>
            </a:pPr>
            <a:endParaRPr lang="pl-PL" sz="1000" b="1" dirty="0">
              <a:latin typeface="Roboto" pitchFamily="2" charset="0"/>
              <a:ea typeface="Roboto" pitchFamily="2" charset="0"/>
            </a:endParaRPr>
          </a:p>
          <a:p>
            <a:pPr algn="ctr">
              <a:spcAft>
                <a:spcPts val="400"/>
              </a:spcAft>
            </a:pPr>
            <a:endParaRPr lang="pl-PL" sz="1000" b="1" dirty="0">
              <a:latin typeface="Roboto" pitchFamily="2" charset="0"/>
              <a:ea typeface="Roboto" pitchFamily="2" charset="0"/>
            </a:endParaRPr>
          </a:p>
          <a:p>
            <a:pPr>
              <a:spcAft>
                <a:spcPts val="400"/>
              </a:spcAft>
            </a:pPr>
            <a:endParaRPr lang="pl-PL" sz="1600" b="1" dirty="0">
              <a:solidFill>
                <a:schemeClr val="tx1"/>
              </a:solidFill>
              <a:latin typeface="Roboto" pitchFamily="2" charset="0"/>
              <a:ea typeface="Roboto" pitchFamily="2" charset="0"/>
            </a:endParaRP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l-PL" sz="1050" b="1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Wsparcie w procesie walidacji i certyfikacji efektów mobilności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l-PL" sz="1050" b="1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Narzędzia potwierdzające umiejętności i kwalifikacji (Certyfikat </a:t>
            </a:r>
            <a:r>
              <a:rPr lang="pl-PL" sz="1050" b="1" dirty="0" err="1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Europass</a:t>
            </a:r>
            <a:r>
              <a:rPr lang="pl-PL" sz="1050" b="1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-Mobilność, </a:t>
            </a:r>
            <a:r>
              <a:rPr lang="pl-PL" sz="1050" b="1" dirty="0" err="1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Europass</a:t>
            </a:r>
            <a:r>
              <a:rPr lang="pl-PL" sz="1050" b="1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 CV)</a:t>
            </a:r>
          </a:p>
          <a:p>
            <a:pPr>
              <a:spcAft>
                <a:spcPts val="400"/>
              </a:spcAft>
            </a:pPr>
            <a:endParaRPr lang="pl-PL" sz="1050" b="1" dirty="0">
              <a:solidFill>
                <a:schemeClr val="tx1"/>
              </a:solidFill>
              <a:latin typeface="Roboto" pitchFamily="2" charset="0"/>
              <a:ea typeface="Roboto" pitchFamily="2" charset="0"/>
            </a:endParaRP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pl-PL" sz="900" b="1" dirty="0">
              <a:solidFill>
                <a:schemeClr val="tx1"/>
              </a:solidFill>
              <a:latin typeface="Roboto" pitchFamily="2" charset="0"/>
              <a:ea typeface="Roboto" pitchFamily="2" charset="0"/>
            </a:endParaRP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pl-PL" sz="1050" b="1" dirty="0">
              <a:solidFill>
                <a:schemeClr val="tx1"/>
              </a:solidFill>
              <a:latin typeface="Roboto" pitchFamily="2" charset="0"/>
              <a:ea typeface="Roboto" pitchFamily="2" charset="0"/>
            </a:endParaRPr>
          </a:p>
          <a:p>
            <a:pPr algn="ctr">
              <a:spcAft>
                <a:spcPts val="400"/>
              </a:spcAft>
            </a:pPr>
            <a:r>
              <a:rPr lang="pl-PL" sz="1050" b="1" dirty="0">
                <a:solidFill>
                  <a:schemeClr val="tx1">
                    <a:lumMod val="90000"/>
                    <a:lumOff val="10000"/>
                  </a:schemeClr>
                </a:solidFill>
                <a:latin typeface="Roboto" pitchFamily="2" charset="0"/>
                <a:ea typeface="Roboto" pitchFamily="2" charset="0"/>
              </a:rPr>
              <a:t>https://twoj-europass.org.pl/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EF15CE5A-4BCD-E242-FC06-1821E23B83AB}"/>
              </a:ext>
            </a:extLst>
          </p:cNvPr>
          <p:cNvSpPr/>
          <p:nvPr/>
        </p:nvSpPr>
        <p:spPr>
          <a:xfrm>
            <a:off x="2483768" y="1131590"/>
            <a:ext cx="1944216" cy="316835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400"/>
              </a:spcAft>
            </a:pPr>
            <a:endParaRPr lang="pl-PL" sz="2800" b="1" dirty="0">
              <a:latin typeface="Roboto" pitchFamily="2" charset="0"/>
              <a:ea typeface="Roboto" pitchFamily="2" charset="0"/>
            </a:endParaRPr>
          </a:p>
          <a:p>
            <a:pPr algn="ctr">
              <a:spcAft>
                <a:spcPts val="400"/>
              </a:spcAft>
            </a:pPr>
            <a:endParaRPr lang="pl-PL" sz="100" b="1" dirty="0">
              <a:latin typeface="Roboto" pitchFamily="2" charset="0"/>
              <a:ea typeface="Roboto" pitchFamily="2" charset="0"/>
            </a:endParaRPr>
          </a:p>
          <a:p>
            <a:pPr algn="ctr">
              <a:spcAft>
                <a:spcPts val="400"/>
              </a:spcAft>
            </a:pPr>
            <a:r>
              <a:rPr lang="pl-PL" sz="1800" b="1" dirty="0">
                <a:latin typeface="Roboto" pitchFamily="2" charset="0"/>
                <a:ea typeface="Roboto" pitchFamily="2" charset="0"/>
              </a:rPr>
              <a:t>EPALE</a:t>
            </a:r>
          </a:p>
          <a:p>
            <a:pPr algn="ctr">
              <a:spcAft>
                <a:spcPts val="400"/>
              </a:spcAft>
            </a:pPr>
            <a:endParaRPr lang="pl-PL" sz="100" b="1" dirty="0">
              <a:latin typeface="Roboto" pitchFamily="2" charset="0"/>
              <a:ea typeface="Roboto" pitchFamily="2" charset="0"/>
            </a:endParaRP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l-PL" sz="1050" b="1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Elektroniczna platforma na rzecz uczenia się dorosłych w Europie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l-PL" sz="1050" b="1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Wsparcie w nawiązywaniu kontaktów z ekspertami i praktykami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l-PL" sz="1050" b="1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Możliwość upowszechniania rezultatów projektów</a:t>
            </a:r>
          </a:p>
          <a:p>
            <a:pPr>
              <a:spcAft>
                <a:spcPts val="400"/>
              </a:spcAft>
            </a:pPr>
            <a:endParaRPr lang="pl-PL" sz="800" b="1" dirty="0">
              <a:solidFill>
                <a:schemeClr val="tx1"/>
              </a:solidFill>
              <a:latin typeface="Roboto" pitchFamily="2" charset="0"/>
              <a:ea typeface="Roboto" pitchFamily="2" charset="0"/>
            </a:endParaRPr>
          </a:p>
          <a:p>
            <a:pPr algn="ctr">
              <a:spcAft>
                <a:spcPts val="400"/>
              </a:spcAft>
            </a:pPr>
            <a:r>
              <a:rPr lang="pl-PL" sz="1050" b="1" dirty="0">
                <a:solidFill>
                  <a:schemeClr val="tx1">
                    <a:lumMod val="90000"/>
                    <a:lumOff val="10000"/>
                  </a:schemeClr>
                </a:solidFill>
                <a:latin typeface="Roboto" pitchFamily="2" charset="0"/>
                <a:ea typeface="Roboto" pitchFamily="2" charset="0"/>
              </a:rPr>
              <a:t>https://epale.ec.europa.eu/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95058737-AA5C-565D-5C04-F40A1481C3B8}"/>
              </a:ext>
            </a:extLst>
          </p:cNvPr>
          <p:cNvSpPr/>
          <p:nvPr/>
        </p:nvSpPr>
        <p:spPr>
          <a:xfrm>
            <a:off x="4687192" y="1131590"/>
            <a:ext cx="1944216" cy="316835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00"/>
              </a:spcAft>
            </a:pPr>
            <a:endParaRPr lang="pl-PL" sz="100" b="1" dirty="0">
              <a:solidFill>
                <a:schemeClr val="accent1">
                  <a:lumMod val="50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pPr algn="ctr">
              <a:spcAft>
                <a:spcPts val="400"/>
              </a:spcAft>
            </a:pPr>
            <a:endParaRPr lang="pl-PL" sz="100" b="1" dirty="0">
              <a:solidFill>
                <a:schemeClr val="accent1">
                  <a:lumMod val="50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pPr algn="ctr">
              <a:spcAft>
                <a:spcPts val="400"/>
              </a:spcAft>
            </a:pPr>
            <a:endParaRPr lang="pl-PL" b="1" dirty="0">
              <a:solidFill>
                <a:schemeClr val="accent1">
                  <a:lumMod val="50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pPr algn="ctr">
              <a:spcAft>
                <a:spcPts val="400"/>
              </a:spcAft>
            </a:pPr>
            <a:r>
              <a:rPr lang="pl-PL" sz="1200" b="1" dirty="0">
                <a:solidFill>
                  <a:schemeClr val="accent1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EUROPEAN SCHOOL EDUCATION PLATFORM</a:t>
            </a:r>
            <a:endParaRPr lang="pl-PL" sz="1600" b="1" dirty="0">
              <a:latin typeface="Roboto" pitchFamily="2" charset="0"/>
              <a:ea typeface="Roboto" pitchFamily="2" charset="0"/>
            </a:endParaRPr>
          </a:p>
          <a:p>
            <a:pPr>
              <a:spcAft>
                <a:spcPts val="400"/>
              </a:spcAft>
            </a:pPr>
            <a:endParaRPr lang="pl-PL" sz="100" b="1" dirty="0">
              <a:latin typeface="Roboto" pitchFamily="2" charset="0"/>
              <a:ea typeface="Roboto" pitchFamily="2" charset="0"/>
            </a:endParaRPr>
          </a:p>
          <a:p>
            <a:pPr>
              <a:spcAft>
                <a:spcPts val="400"/>
              </a:spcAft>
            </a:pPr>
            <a:endParaRPr lang="pl-PL" sz="1050" b="1" dirty="0">
              <a:latin typeface="Roboto" pitchFamily="2" charset="0"/>
              <a:ea typeface="Roboto" pitchFamily="2" charset="0"/>
            </a:endParaRPr>
          </a:p>
          <a:p>
            <a:pPr>
              <a:spcAft>
                <a:spcPts val="400"/>
              </a:spcAft>
            </a:pPr>
            <a:endParaRPr lang="pl-PL" sz="1050" b="1" dirty="0">
              <a:latin typeface="Roboto" pitchFamily="2" charset="0"/>
              <a:ea typeface="Roboto" pitchFamily="2" charset="0"/>
            </a:endParaRP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l-PL" sz="1050" b="1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Elektroniczna platforma na rzecz edukacji szkolnej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l-PL" sz="1050" b="1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Wsparcie w nawiązywaniu kontaktów partnerskich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l-PL" sz="1050" b="1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Możliwość upowszechniania rezultatów projektów</a:t>
            </a:r>
          </a:p>
          <a:p>
            <a:pPr>
              <a:spcAft>
                <a:spcPts val="400"/>
              </a:spcAft>
            </a:pPr>
            <a:endParaRPr lang="pl-PL" sz="900" b="1" dirty="0">
              <a:solidFill>
                <a:schemeClr val="tx1"/>
              </a:solidFill>
              <a:latin typeface="Roboto" pitchFamily="2" charset="0"/>
              <a:ea typeface="Roboto" pitchFamily="2" charset="0"/>
            </a:endParaRPr>
          </a:p>
          <a:p>
            <a:pPr>
              <a:spcAft>
                <a:spcPts val="400"/>
              </a:spcAft>
            </a:pPr>
            <a:endParaRPr lang="pl-PL" sz="100" b="1" dirty="0">
              <a:solidFill>
                <a:schemeClr val="tx1"/>
              </a:solidFill>
              <a:latin typeface="Roboto" pitchFamily="2" charset="0"/>
              <a:ea typeface="Roboto" pitchFamily="2" charset="0"/>
            </a:endParaRPr>
          </a:p>
          <a:p>
            <a:pPr>
              <a:spcAft>
                <a:spcPts val="400"/>
              </a:spcAft>
            </a:pPr>
            <a:endParaRPr lang="pl-PL" sz="1400" b="1" dirty="0">
              <a:solidFill>
                <a:schemeClr val="tx1"/>
              </a:solidFill>
              <a:latin typeface="Roboto" pitchFamily="2" charset="0"/>
              <a:ea typeface="Roboto" pitchFamily="2" charset="0"/>
            </a:endParaRPr>
          </a:p>
          <a:p>
            <a:pPr algn="ctr">
              <a:spcAft>
                <a:spcPts val="400"/>
              </a:spcAft>
            </a:pPr>
            <a:r>
              <a:rPr lang="pl-PL" sz="9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Roboto" pitchFamily="2" charset="0"/>
                <a:ea typeface="Roboto" pitchFamily="2" charset="0"/>
              </a:rPr>
              <a:t>https://school-education.ec.europa.eu/</a:t>
            </a:r>
          </a:p>
          <a:p>
            <a:pPr>
              <a:spcAft>
                <a:spcPts val="400"/>
              </a:spcAft>
            </a:pPr>
            <a:endParaRPr lang="pl-PL" sz="1800" b="1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2C054E57-9A5A-9217-D042-1F364C96917F}"/>
              </a:ext>
            </a:extLst>
          </p:cNvPr>
          <p:cNvSpPr/>
          <p:nvPr/>
        </p:nvSpPr>
        <p:spPr>
          <a:xfrm>
            <a:off x="6957055" y="1131590"/>
            <a:ext cx="1944216" cy="316835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400"/>
              </a:spcAft>
            </a:pPr>
            <a:endParaRPr lang="pl-PL" sz="1800" b="1" dirty="0">
              <a:latin typeface="Roboto" pitchFamily="2" charset="0"/>
              <a:ea typeface="Roboto" pitchFamily="2" charset="0"/>
            </a:endParaRPr>
          </a:p>
          <a:p>
            <a:pPr>
              <a:spcAft>
                <a:spcPts val="400"/>
              </a:spcAft>
            </a:pPr>
            <a:endParaRPr lang="pl-PL" sz="3200" b="1" dirty="0">
              <a:latin typeface="Roboto" pitchFamily="2" charset="0"/>
              <a:ea typeface="Roboto" pitchFamily="2" charset="0"/>
            </a:endParaRP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l-PL" sz="1050" b="1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Elektroniczna platforma na rzecz edukacji szkolnej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l-PL" sz="1050" b="1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Wsparcie w nawiązywaniu kontaktów partnerskich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l-PL" sz="1050" b="1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Możliwość upowszechniania rezultatów projektów</a:t>
            </a:r>
            <a:endParaRPr lang="pl-PL" sz="1000" b="1" dirty="0">
              <a:solidFill>
                <a:schemeClr val="tx1"/>
              </a:solidFill>
              <a:latin typeface="Roboto" pitchFamily="2" charset="0"/>
              <a:ea typeface="Roboto" pitchFamily="2" charset="0"/>
            </a:endParaRPr>
          </a:p>
          <a:p>
            <a:pPr>
              <a:spcAft>
                <a:spcPts val="400"/>
              </a:spcAft>
            </a:pPr>
            <a:endParaRPr lang="pl-PL" sz="1800" b="1" dirty="0">
              <a:latin typeface="Roboto" pitchFamily="2" charset="0"/>
              <a:ea typeface="Roboto" pitchFamily="2" charset="0"/>
            </a:endParaRPr>
          </a:p>
          <a:p>
            <a:pPr>
              <a:spcAft>
                <a:spcPts val="400"/>
              </a:spcAft>
            </a:pPr>
            <a:endParaRPr lang="pl-PL" sz="1400" b="1" dirty="0">
              <a:latin typeface="Roboto" pitchFamily="2" charset="0"/>
              <a:ea typeface="Roboto" pitchFamily="2" charset="0"/>
            </a:endParaRPr>
          </a:p>
          <a:p>
            <a:pPr algn="ctr">
              <a:spcAft>
                <a:spcPts val="400"/>
              </a:spcAft>
            </a:pPr>
            <a:r>
              <a:rPr lang="pl-PL" sz="1050" b="1" dirty="0">
                <a:solidFill>
                  <a:schemeClr val="tx1">
                    <a:lumMod val="90000"/>
                    <a:lumOff val="10000"/>
                  </a:schemeClr>
                </a:solidFill>
                <a:latin typeface="Roboto" pitchFamily="2" charset="0"/>
                <a:ea typeface="Roboto" pitchFamily="2" charset="0"/>
              </a:rPr>
              <a:t>https://etwinning.pl/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5600B26E-E1B0-2FE2-395F-A637D783220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4004" y="1276422"/>
            <a:ext cx="1617424" cy="567248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F98F14C8-6BEE-B54D-4A7C-2B2CE5B6D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04" y="1276422"/>
            <a:ext cx="1241718" cy="61051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4174CD4D-96CE-99B4-6AD1-9A0F8A096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1203598"/>
            <a:ext cx="1240108" cy="58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97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Obraz 2" descr="Obraz zawierający tekst, Ludzka twarz, zrzut ekranu, Strona internetowa">
            <a:extLst>
              <a:ext uri="{FF2B5EF4-FFF2-40B4-BE49-F238E27FC236}">
                <a16:creationId xmlns:a16="http://schemas.microsoft.com/office/drawing/2014/main" id="{0D1DEFDF-A5A0-71AD-F41A-B24E9837E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" r="1712" b="5202"/>
          <a:stretch>
            <a:fillRect/>
          </a:stretch>
        </p:blipFill>
        <p:spPr bwMode="auto">
          <a:xfrm>
            <a:off x="179512" y="195486"/>
            <a:ext cx="5432226" cy="448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28A5E52-7F50-68DB-E88A-3AEF53A47A20}"/>
              </a:ext>
            </a:extLst>
          </p:cNvPr>
          <p:cNvSpPr txBox="1"/>
          <p:nvPr/>
        </p:nvSpPr>
        <p:spPr>
          <a:xfrm>
            <a:off x="5796136" y="2063750"/>
            <a:ext cx="302577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b="1" dirty="0"/>
              <a:t>Facebook:</a:t>
            </a:r>
          </a:p>
          <a:p>
            <a:pPr>
              <a:defRPr/>
            </a:pPr>
            <a:endParaRPr lang="pl-PL" sz="1400" b="1" dirty="0"/>
          </a:p>
          <a:p>
            <a:pPr>
              <a:defRPr/>
            </a:pPr>
            <a:r>
              <a:rPr lang="pl-PL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https://www.facebook.com/ZawodowyErasmus/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FB84D1F-D78A-08F7-092D-97E52CF07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5B7206B-93AF-247B-E1EF-1674124AC9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478"/>
            <a:ext cx="5999552" cy="4743102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D16FAF2F-EA0A-8EBD-012E-59F6B4F80191}"/>
              </a:ext>
            </a:extLst>
          </p:cNvPr>
          <p:cNvSpPr txBox="1"/>
          <p:nvPr/>
        </p:nvSpPr>
        <p:spPr>
          <a:xfrm>
            <a:off x="5999552" y="771550"/>
            <a:ext cx="302503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1400" b="1" dirty="0"/>
              <a:t>Film: Jak przygotować projekt</a:t>
            </a:r>
          </a:p>
          <a:p>
            <a:pPr>
              <a:defRPr/>
            </a:pPr>
            <a:endParaRPr lang="pl-PL" sz="1400" b="1" dirty="0"/>
          </a:p>
          <a:p>
            <a:pPr>
              <a:defRPr/>
            </a:pPr>
            <a:r>
              <a:rPr lang="pl-PL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https://www.youtube.com/watch?v=84Oxe5mKyPo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6230A01-A3D5-5913-0670-B5718EB11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2067694"/>
            <a:ext cx="1682836" cy="170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53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3">
            <a:extLst>
              <a:ext uri="{FF2B5EF4-FFF2-40B4-BE49-F238E27FC236}">
                <a16:creationId xmlns:a16="http://schemas.microsoft.com/office/drawing/2014/main" id="{A4A1ED58-51B1-367A-881A-670EA1CB2464}"/>
              </a:ext>
            </a:extLst>
          </p:cNvPr>
          <p:cNvSpPr txBox="1">
            <a:spLocks/>
          </p:cNvSpPr>
          <p:nvPr/>
        </p:nvSpPr>
        <p:spPr>
          <a:xfrm>
            <a:off x="539552" y="1419622"/>
            <a:ext cx="3672408" cy="165618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b="1" dirty="0">
                <a:solidFill>
                  <a:srgbClr val="26968F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Dziękuję</a:t>
            </a:r>
          </a:p>
          <a:p>
            <a:r>
              <a:rPr lang="pl-PL" b="1" dirty="0">
                <a:solidFill>
                  <a:srgbClr val="26968F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Za uwagę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3">
            <a:extLst>
              <a:ext uri="{FF2B5EF4-FFF2-40B4-BE49-F238E27FC236}">
                <a16:creationId xmlns:a16="http://schemas.microsoft.com/office/drawing/2014/main" id="{343FB598-B44E-A381-78EA-8E156E79B954}"/>
              </a:ext>
            </a:extLst>
          </p:cNvPr>
          <p:cNvSpPr txBox="1">
            <a:spLocks/>
          </p:cNvSpPr>
          <p:nvPr/>
        </p:nvSpPr>
        <p:spPr>
          <a:xfrm>
            <a:off x="467544" y="1072356"/>
            <a:ext cx="8208912" cy="2088232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3600" b="1" dirty="0">
                <a:solidFill>
                  <a:srgbClr val="26968F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Edukacja zawodowa bez granic: jak staże zagraniczne otwierają drzwi do kariery?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CC3C863-DEE3-2EB2-500B-CA753181A63D}"/>
              </a:ext>
            </a:extLst>
          </p:cNvPr>
          <p:cNvSpPr txBox="1"/>
          <p:nvPr/>
        </p:nvSpPr>
        <p:spPr>
          <a:xfrm>
            <a:off x="4067944" y="3147814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dr Michał Pachocki</a:t>
            </a:r>
          </a:p>
          <a:p>
            <a:r>
              <a:rPr lang="pl-PL" dirty="0"/>
              <a:t>Koordynator Zespołu Projektów Mobilności</a:t>
            </a:r>
          </a:p>
          <a:p>
            <a:r>
              <a:rPr lang="pl-PL" dirty="0"/>
              <a:t>Erasmus+ Kształcenie i Szkolenia Zawodowe</a:t>
            </a:r>
          </a:p>
        </p:txBody>
      </p:sp>
    </p:spTree>
    <p:extLst>
      <p:ext uri="{BB962C8B-B14F-4D97-AF65-F5344CB8AC3E}">
        <p14:creationId xmlns:p14="http://schemas.microsoft.com/office/powerpoint/2010/main" val="2891807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 bwMode="auto">
          <a:xfrm>
            <a:off x="485775" y="531305"/>
            <a:ext cx="83153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l-PL" sz="2000" b="1" dirty="0">
                <a:solidFill>
                  <a:srgbClr val="699F38"/>
                </a:solidFill>
                <a:latin typeface="Roboto" pitchFamily="2" charset="0"/>
              </a:rPr>
              <a:t>MOBILNOŚĆ ERASMUS+</a:t>
            </a:r>
          </a:p>
        </p:txBody>
      </p:sp>
      <p:pic>
        <p:nvPicPr>
          <p:cNvPr id="6" name="Obraz 5" descr="strona wstepna erasmus+ AE has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071552"/>
            <a:ext cx="2143140" cy="1205516"/>
          </a:xfrm>
          <a:prstGeom prst="rect">
            <a:avLst/>
          </a:prstGeom>
        </p:spPr>
      </p:pic>
      <p:pic>
        <p:nvPicPr>
          <p:cNvPr id="7" name="Obraz 6" descr="strona wstepna erasmus+ AE has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1071552"/>
            <a:ext cx="2143140" cy="1205516"/>
          </a:xfrm>
          <a:prstGeom prst="rect">
            <a:avLst/>
          </a:prstGeom>
        </p:spPr>
      </p:pic>
      <p:pic>
        <p:nvPicPr>
          <p:cNvPr id="8" name="Obraz 7" descr="strona wstepna erasmus+ AE hasl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1071552"/>
            <a:ext cx="2143140" cy="1205516"/>
          </a:xfrm>
          <a:prstGeom prst="rect">
            <a:avLst/>
          </a:prstGeom>
        </p:spPr>
      </p:pic>
      <p:pic>
        <p:nvPicPr>
          <p:cNvPr id="9" name="Obraz 8" descr="strona wstepna erasmus+ AE hasl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2643188"/>
            <a:ext cx="2143140" cy="1205517"/>
          </a:xfrm>
          <a:prstGeom prst="rect">
            <a:avLst/>
          </a:prstGeom>
        </p:spPr>
      </p:pic>
      <p:pic>
        <p:nvPicPr>
          <p:cNvPr id="10" name="Obraz 9" descr="strona wstepna erasmus+ AE hasl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868" y="2643188"/>
            <a:ext cx="2143140" cy="1205516"/>
          </a:xfrm>
          <a:prstGeom prst="rect">
            <a:avLst/>
          </a:prstGeom>
        </p:spPr>
      </p:pic>
      <p:pic>
        <p:nvPicPr>
          <p:cNvPr id="11" name="Obraz 10" descr="strona wstepna erasmus+ AE hasl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86512" y="2643188"/>
            <a:ext cx="2143140" cy="1205516"/>
          </a:xfrm>
          <a:prstGeom prst="rect">
            <a:avLst/>
          </a:prstGeom>
        </p:spPr>
      </p:pic>
      <p:sp>
        <p:nvSpPr>
          <p:cNvPr id="12" name="pole tekstowe 4"/>
          <p:cNvSpPr txBox="1">
            <a:spLocks noChangeArrowheads="1"/>
          </p:cNvSpPr>
          <p:nvPr/>
        </p:nvSpPr>
        <p:spPr bwMode="auto">
          <a:xfrm>
            <a:off x="857225" y="2285998"/>
            <a:ext cx="21431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l-PL" sz="1200" b="1" dirty="0">
                <a:latin typeface="Roboto" pitchFamily="2" charset="0"/>
              </a:rPr>
              <a:t>Szkolnictwo wyższe</a:t>
            </a:r>
          </a:p>
        </p:txBody>
      </p:sp>
      <p:sp>
        <p:nvSpPr>
          <p:cNvPr id="13" name="pole tekstowe 4"/>
          <p:cNvSpPr txBox="1">
            <a:spLocks noChangeArrowheads="1"/>
          </p:cNvSpPr>
          <p:nvPr/>
        </p:nvSpPr>
        <p:spPr bwMode="auto">
          <a:xfrm>
            <a:off x="6286512" y="3857634"/>
            <a:ext cx="21431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l-PL" sz="1200" b="1">
                <a:latin typeface="Roboto" pitchFamily="2" charset="0"/>
              </a:rPr>
              <a:t>Sport</a:t>
            </a:r>
          </a:p>
        </p:txBody>
      </p:sp>
      <p:sp>
        <p:nvSpPr>
          <p:cNvPr id="14" name="pole tekstowe 4"/>
          <p:cNvSpPr txBox="1">
            <a:spLocks noChangeArrowheads="1"/>
          </p:cNvSpPr>
          <p:nvPr/>
        </p:nvSpPr>
        <p:spPr bwMode="auto">
          <a:xfrm>
            <a:off x="3571868" y="3857634"/>
            <a:ext cx="21431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l-PL" sz="1200" b="1">
                <a:latin typeface="Roboto" pitchFamily="2" charset="0"/>
              </a:rPr>
              <a:t>Młodzież</a:t>
            </a:r>
          </a:p>
        </p:txBody>
      </p:sp>
      <p:sp>
        <p:nvSpPr>
          <p:cNvPr id="15" name="pole tekstowe 4"/>
          <p:cNvSpPr txBox="1">
            <a:spLocks noChangeArrowheads="1"/>
          </p:cNvSpPr>
          <p:nvPr/>
        </p:nvSpPr>
        <p:spPr bwMode="auto">
          <a:xfrm>
            <a:off x="857224" y="3857634"/>
            <a:ext cx="21431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l-PL" sz="1200" b="1" dirty="0">
                <a:latin typeface="Roboto" pitchFamily="2" charset="0"/>
              </a:rPr>
              <a:t>Edukacja dorosłych</a:t>
            </a:r>
          </a:p>
        </p:txBody>
      </p:sp>
      <p:sp>
        <p:nvSpPr>
          <p:cNvPr id="16" name="pole tekstowe 4"/>
          <p:cNvSpPr txBox="1">
            <a:spLocks noChangeArrowheads="1"/>
          </p:cNvSpPr>
          <p:nvPr/>
        </p:nvSpPr>
        <p:spPr bwMode="auto">
          <a:xfrm>
            <a:off x="6286512" y="2285998"/>
            <a:ext cx="21431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l-PL" sz="1200" b="1" dirty="0">
                <a:latin typeface="Roboto" pitchFamily="2" charset="0"/>
              </a:rPr>
              <a:t>Edukacja szkolna</a:t>
            </a:r>
          </a:p>
        </p:txBody>
      </p:sp>
      <p:sp>
        <p:nvSpPr>
          <p:cNvPr id="17" name="pole tekstowe 4"/>
          <p:cNvSpPr txBox="1">
            <a:spLocks noChangeArrowheads="1"/>
          </p:cNvSpPr>
          <p:nvPr/>
        </p:nvSpPr>
        <p:spPr bwMode="auto">
          <a:xfrm>
            <a:off x="3419872" y="2285998"/>
            <a:ext cx="33009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sz="1200" b="1" dirty="0">
                <a:solidFill>
                  <a:srgbClr val="699F38"/>
                </a:solidFill>
                <a:latin typeface="Roboto" pitchFamily="2" charset="0"/>
              </a:rPr>
              <a:t>Kształcenie i szkolenia zawodowe</a:t>
            </a:r>
          </a:p>
        </p:txBody>
      </p:sp>
    </p:spTree>
    <p:extLst>
      <p:ext uri="{BB962C8B-B14F-4D97-AF65-F5344CB8AC3E}">
        <p14:creationId xmlns:p14="http://schemas.microsoft.com/office/powerpoint/2010/main" val="3252967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Obraz 8" descr="priorytety.png">
            <a:extLst>
              <a:ext uri="{FF2B5EF4-FFF2-40B4-BE49-F238E27FC236}">
                <a16:creationId xmlns:a16="http://schemas.microsoft.com/office/drawing/2014/main" id="{D1D8B437-2B13-1FFB-28F6-2C6F66A69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54" y="926363"/>
            <a:ext cx="826770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ytuł 1">
            <a:extLst>
              <a:ext uri="{FF2B5EF4-FFF2-40B4-BE49-F238E27FC236}">
                <a16:creationId xmlns:a16="http://schemas.microsoft.com/office/drawing/2014/main" id="{E81FFBE8-745B-796F-E7DF-6B6B2972A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346" y="616388"/>
            <a:ext cx="81026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2200" b="1" dirty="0">
                <a:solidFill>
                  <a:srgbClr val="699F38"/>
                </a:solidFill>
                <a:latin typeface="+mj-lt"/>
              </a:rPr>
              <a:t>PRIORYTETY HORYZONTALNE</a:t>
            </a:r>
          </a:p>
        </p:txBody>
      </p:sp>
      <p:sp>
        <p:nvSpPr>
          <p:cNvPr id="15364" name="pole tekstowe 4">
            <a:extLst>
              <a:ext uri="{FF2B5EF4-FFF2-40B4-BE49-F238E27FC236}">
                <a16:creationId xmlns:a16="http://schemas.microsoft.com/office/drawing/2014/main" id="{E06EBFB3-2D4F-A10B-89DD-B11B0F6BF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50" y="2831097"/>
            <a:ext cx="20002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pl-PL" altLang="pl-PL" sz="1600" b="1" dirty="0">
                <a:solidFill>
                  <a:srgbClr val="007FC8"/>
                </a:solidFill>
              </a:rPr>
              <a:t>Włączanie społeczne </a:t>
            </a:r>
            <a:br>
              <a:rPr lang="pl-PL" altLang="pl-PL" sz="1600" b="1" dirty="0">
                <a:solidFill>
                  <a:srgbClr val="000000"/>
                </a:solidFill>
              </a:rPr>
            </a:br>
            <a:r>
              <a:rPr lang="pl-PL" altLang="pl-PL" sz="1600" b="1" dirty="0">
                <a:solidFill>
                  <a:srgbClr val="007FC8"/>
                </a:solidFill>
              </a:rPr>
              <a:t>i różnorodność</a:t>
            </a:r>
          </a:p>
          <a:p>
            <a:pPr eaLnBrk="1" hangingPunct="1">
              <a:spcAft>
                <a:spcPts val="600"/>
              </a:spcAft>
            </a:pPr>
            <a:r>
              <a:rPr lang="pl-PL" altLang="pl-PL" sz="1200" dirty="0">
                <a:solidFill>
                  <a:srgbClr val="1F497D"/>
                </a:solidFill>
              </a:rPr>
              <a:t>Docieranie do wszystkich uczestników i promowanie włączającego podejścia</a:t>
            </a:r>
            <a:r>
              <a:rPr lang="pl-PL" altLang="pl-PL" sz="1200" dirty="0">
                <a:solidFill>
                  <a:srgbClr val="000000"/>
                </a:solidFill>
              </a:rPr>
              <a:t> </a:t>
            </a:r>
            <a:br>
              <a:rPr lang="pl-PL" altLang="pl-PL" sz="1200" dirty="0">
                <a:solidFill>
                  <a:srgbClr val="000000"/>
                </a:solidFill>
              </a:rPr>
            </a:br>
            <a:endParaRPr lang="pl-PL" altLang="pl-PL" sz="1200" dirty="0">
              <a:solidFill>
                <a:srgbClr val="000000"/>
              </a:solidFill>
            </a:endParaRPr>
          </a:p>
        </p:txBody>
      </p:sp>
      <p:sp>
        <p:nvSpPr>
          <p:cNvPr id="15365" name="pole tekstowe 5">
            <a:extLst>
              <a:ext uri="{FF2B5EF4-FFF2-40B4-BE49-F238E27FC236}">
                <a16:creationId xmlns:a16="http://schemas.microsoft.com/office/drawing/2014/main" id="{52351EEF-8C17-2A85-269D-99EA18FF4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654" y="2840508"/>
            <a:ext cx="20002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pl-PL" altLang="pl-PL" sz="1600" b="1" dirty="0">
                <a:solidFill>
                  <a:srgbClr val="007FC8"/>
                </a:solidFill>
                <a:latin typeface="Roboto" panose="02000000000000000000" pitchFamily="2" charset="0"/>
              </a:rPr>
              <a:t>Z</a:t>
            </a:r>
            <a:r>
              <a:rPr lang="pl-PL" altLang="pl-PL" sz="1600" b="1" dirty="0">
                <a:solidFill>
                  <a:srgbClr val="007FC8"/>
                </a:solidFill>
              </a:rPr>
              <a:t>ielony Erasmus+</a:t>
            </a:r>
            <a:r>
              <a:rPr lang="pl-PL" altLang="pl-PL" sz="1600" b="1" dirty="0">
                <a:solidFill>
                  <a:srgbClr val="007FC8"/>
                </a:solidFill>
                <a:latin typeface="Roboto" panose="02000000000000000000" pitchFamily="2" charset="0"/>
              </a:rPr>
              <a:t> </a:t>
            </a:r>
          </a:p>
          <a:p>
            <a:pPr eaLnBrk="1" hangingPunct="1">
              <a:spcAft>
                <a:spcPts val="600"/>
              </a:spcAft>
            </a:pPr>
            <a:r>
              <a:rPr lang="pl-PL" altLang="pl-PL" sz="1200" dirty="0">
                <a:solidFill>
                  <a:srgbClr val="1F497D"/>
                </a:solidFill>
              </a:rPr>
              <a:t>Rozwój kompetencji dot. zrównoważenia środowiskowego,</a:t>
            </a:r>
            <a:br>
              <a:rPr lang="pl-PL" altLang="pl-PL" sz="1200" dirty="0">
                <a:solidFill>
                  <a:srgbClr val="000000"/>
                </a:solidFill>
              </a:rPr>
            </a:br>
            <a:r>
              <a:rPr lang="pl-PL" altLang="pl-PL" sz="1200" dirty="0">
                <a:solidFill>
                  <a:srgbClr val="1F497D"/>
                </a:solidFill>
              </a:rPr>
              <a:t>stosowanie w projektach ekologicznych praktyk</a:t>
            </a:r>
            <a:r>
              <a:rPr lang="pl-PL" altLang="pl-PL" sz="1200" dirty="0">
                <a:solidFill>
                  <a:srgbClr val="000000"/>
                </a:solidFill>
              </a:rPr>
              <a:t> </a:t>
            </a:r>
            <a:br>
              <a:rPr lang="pl-PL" altLang="pl-PL" sz="1200" dirty="0">
                <a:solidFill>
                  <a:srgbClr val="000000"/>
                </a:solidFill>
              </a:rPr>
            </a:br>
            <a:endParaRPr lang="pl-PL" altLang="pl-PL" sz="1200" dirty="0">
              <a:solidFill>
                <a:srgbClr val="000000"/>
              </a:solidFill>
            </a:endParaRPr>
          </a:p>
        </p:txBody>
      </p:sp>
      <p:sp>
        <p:nvSpPr>
          <p:cNvPr id="15366" name="pole tekstowe 6">
            <a:extLst>
              <a:ext uri="{FF2B5EF4-FFF2-40B4-BE49-F238E27FC236}">
                <a16:creationId xmlns:a16="http://schemas.microsoft.com/office/drawing/2014/main" id="{C85F2F1F-326B-A7CF-1DFD-436B40511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4555" y="2831097"/>
            <a:ext cx="2000250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pl-PL" altLang="pl-PL" sz="1600" b="1" dirty="0">
                <a:solidFill>
                  <a:srgbClr val="007FC8"/>
                </a:solidFill>
              </a:rPr>
              <a:t>Cyfryzacja</a:t>
            </a:r>
          </a:p>
          <a:p>
            <a:pPr eaLnBrk="1" hangingPunct="1">
              <a:spcAft>
                <a:spcPts val="600"/>
              </a:spcAft>
            </a:pPr>
            <a:r>
              <a:rPr lang="pl-PL" altLang="pl-PL" sz="1200" dirty="0">
                <a:solidFill>
                  <a:srgbClr val="1F497D"/>
                </a:solidFill>
              </a:rPr>
              <a:t>Rozwijanie ogólnodostępnej edukacji cyfrowej o wysokiej jakości oraz rozwijanie potencjału cyfrowego</a:t>
            </a:r>
          </a:p>
        </p:txBody>
      </p:sp>
      <p:sp>
        <p:nvSpPr>
          <p:cNvPr id="15367" name="pole tekstowe 7">
            <a:extLst>
              <a:ext uri="{FF2B5EF4-FFF2-40B4-BE49-F238E27FC236}">
                <a16:creationId xmlns:a16="http://schemas.microsoft.com/office/drawing/2014/main" id="{7F8B7567-7814-137D-B9CC-581811D9A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3957" y="2831097"/>
            <a:ext cx="2138523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pl-PL" altLang="pl-PL" sz="1600" b="1" dirty="0">
                <a:solidFill>
                  <a:srgbClr val="007FC8"/>
                </a:solidFill>
              </a:rPr>
              <a:t>Aktywne uczestnictwo</a:t>
            </a:r>
          </a:p>
          <a:p>
            <a:pPr eaLnBrk="1" hangingPunct="1">
              <a:spcAft>
                <a:spcPts val="600"/>
              </a:spcAft>
            </a:pPr>
            <a:r>
              <a:rPr lang="pl-PL" altLang="pl-PL" sz="1200" dirty="0">
                <a:solidFill>
                  <a:srgbClr val="1F497D"/>
                </a:solidFill>
              </a:rPr>
              <a:t>Zwiększanie uczestnictwa </a:t>
            </a:r>
            <a:br>
              <a:rPr lang="pl-PL" altLang="pl-PL" sz="1200" dirty="0">
                <a:solidFill>
                  <a:srgbClr val="1F497D"/>
                </a:solidFill>
              </a:rPr>
            </a:br>
            <a:r>
              <a:rPr lang="pl-PL" altLang="pl-PL" sz="1200" dirty="0">
                <a:solidFill>
                  <a:srgbClr val="1F497D"/>
                </a:solidFill>
              </a:rPr>
              <a:t>w życiu demokratycznym </a:t>
            </a:r>
            <a:br>
              <a:rPr lang="pl-PL" altLang="pl-PL" sz="1200" dirty="0">
                <a:solidFill>
                  <a:srgbClr val="1F497D"/>
                </a:solidFill>
              </a:rPr>
            </a:br>
            <a:r>
              <a:rPr lang="pl-PL" altLang="pl-PL" sz="1200" dirty="0">
                <a:solidFill>
                  <a:srgbClr val="1F497D"/>
                </a:solidFill>
              </a:rPr>
              <a:t>i zaangażowania obywatelskiego, wzrost poziomu wiedzy o UE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aństwa członkowskie Unii Europejskiej – Wikipedia, wolna encyklo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728843"/>
            <a:ext cx="3744416" cy="360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rostokąt 7"/>
          <p:cNvSpPr/>
          <p:nvPr/>
        </p:nvSpPr>
        <p:spPr>
          <a:xfrm>
            <a:off x="174845" y="1325080"/>
            <a:ext cx="5957888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 sz="1600" b="1" dirty="0">
                <a:cs typeface="Arial" charset="0"/>
              </a:rPr>
              <a:t>Państwa członkowskie Unii Europejskiej</a:t>
            </a:r>
          </a:p>
          <a:p>
            <a:pPr eaLnBrk="1" hangingPunct="1">
              <a:defRPr/>
            </a:pPr>
            <a:r>
              <a:rPr lang="pl-PL" sz="1600" dirty="0">
                <a:cs typeface="Arial" charset="0"/>
              </a:rPr>
              <a:t>	</a:t>
            </a:r>
          </a:p>
          <a:p>
            <a:pPr eaLnBrk="1" hangingPunct="1">
              <a:defRPr/>
            </a:pPr>
            <a:r>
              <a:rPr lang="pl-PL" sz="1600" b="1" dirty="0">
                <a:cs typeface="Arial" charset="0"/>
              </a:rPr>
              <a:t>Kraje spoza UE uczestniczące w programie:</a:t>
            </a:r>
          </a:p>
          <a:p>
            <a:pPr marL="1085850" lvl="1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pl-PL" sz="1200" dirty="0">
                <a:cs typeface="Arial" charset="0"/>
              </a:rPr>
              <a:t>Macedonia Północna</a:t>
            </a:r>
          </a:p>
          <a:p>
            <a:pPr marL="1085850" lvl="1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pl-PL" sz="1200" dirty="0">
                <a:cs typeface="Arial" charset="0"/>
              </a:rPr>
              <a:t>Turcja</a:t>
            </a:r>
          </a:p>
          <a:p>
            <a:pPr marL="1085850" lvl="1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pl-PL" sz="1200" dirty="0">
                <a:cs typeface="Arial" charset="0"/>
              </a:rPr>
              <a:t>Serbia</a:t>
            </a:r>
          </a:p>
          <a:p>
            <a:pPr marL="1085850" lvl="1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pl-PL" sz="1200" dirty="0">
                <a:cs typeface="Arial" charset="0"/>
              </a:rPr>
              <a:t>Islandia</a:t>
            </a:r>
          </a:p>
          <a:p>
            <a:pPr marL="1085850" lvl="1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pl-PL" sz="1200" dirty="0">
                <a:cs typeface="Arial" charset="0"/>
              </a:rPr>
              <a:t>Liechtenstein</a:t>
            </a:r>
          </a:p>
          <a:p>
            <a:pPr marL="1085850" lvl="1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pl-PL" sz="1200" dirty="0">
                <a:cs typeface="Arial" charset="0"/>
              </a:rPr>
              <a:t>Norwegia</a:t>
            </a:r>
          </a:p>
          <a:p>
            <a:pPr marL="1085850" lvl="1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pl-PL" sz="1200" dirty="0">
                <a:cs typeface="Arial" charset="0"/>
              </a:rPr>
              <a:t>wskazane w Przewodniku po Programie kraje stowarzyszone 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3F2D9B6D-9DC7-9F94-EDA5-D0B23A5F43EF}"/>
              </a:ext>
            </a:extLst>
          </p:cNvPr>
          <p:cNvSpPr/>
          <p:nvPr/>
        </p:nvSpPr>
        <p:spPr>
          <a:xfrm>
            <a:off x="944270" y="633245"/>
            <a:ext cx="74377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200" b="1" dirty="0">
                <a:solidFill>
                  <a:srgbClr val="70AC2E"/>
                </a:solidFill>
                <a:latin typeface="+mj-lt"/>
                <a:ea typeface="Roboto" pitchFamily="2" charset="0"/>
              </a:rPr>
              <a:t>KRAJE UPRAWNIONE</a:t>
            </a:r>
          </a:p>
        </p:txBody>
      </p:sp>
    </p:spTree>
    <p:extLst>
      <p:ext uri="{BB962C8B-B14F-4D97-AF65-F5344CB8AC3E}">
        <p14:creationId xmlns:p14="http://schemas.microsoft.com/office/powerpoint/2010/main" val="2452561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6"/>
          <p:cNvSpPr txBox="1">
            <a:spLocks noChangeArrowheads="1"/>
          </p:cNvSpPr>
          <p:nvPr/>
        </p:nvSpPr>
        <p:spPr bwMode="auto">
          <a:xfrm>
            <a:off x="378604" y="1563638"/>
            <a:ext cx="8386792" cy="271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3">
            <a:spAutoFit/>
          </a:bodyPr>
          <a:lstStyle/>
          <a:p>
            <a:pPr marL="180000" indent="-180000">
              <a:spcAft>
                <a:spcPts val="400"/>
              </a:spcAft>
              <a:buFont typeface="Arial" pitchFamily="34" charset="0"/>
              <a:buChar char="•"/>
            </a:pPr>
            <a:r>
              <a:rPr lang="pl-PL" sz="1200" dirty="0"/>
              <a:t>szkoły techniczne</a:t>
            </a:r>
          </a:p>
          <a:p>
            <a:pPr marL="180000" indent="-180000">
              <a:spcAft>
                <a:spcPts val="400"/>
              </a:spcAft>
              <a:buFont typeface="Arial" pitchFamily="34" charset="0"/>
              <a:buChar char="•"/>
            </a:pPr>
            <a:r>
              <a:rPr lang="pl-PL" sz="1200" dirty="0"/>
              <a:t>szkoły branżowe</a:t>
            </a:r>
          </a:p>
          <a:p>
            <a:pPr marL="180000" indent="-180000">
              <a:spcAft>
                <a:spcPts val="400"/>
              </a:spcAft>
              <a:buFont typeface="Arial" pitchFamily="34" charset="0"/>
              <a:buChar char="•"/>
            </a:pPr>
            <a:r>
              <a:rPr lang="pl-PL" sz="1200" dirty="0"/>
              <a:t>szkoły policealne</a:t>
            </a:r>
          </a:p>
          <a:p>
            <a:pPr marL="180000" indent="-180000">
              <a:spcAft>
                <a:spcPts val="400"/>
              </a:spcAft>
              <a:buFont typeface="Arial" pitchFamily="34" charset="0"/>
              <a:buChar char="•"/>
            </a:pPr>
            <a:r>
              <a:rPr lang="pl-PL" sz="1200" dirty="0"/>
              <a:t>szkoły artystyczne</a:t>
            </a:r>
          </a:p>
          <a:p>
            <a:pPr marL="180000" indent="-180000">
              <a:spcAft>
                <a:spcPts val="400"/>
              </a:spcAft>
              <a:buFont typeface="Arial" pitchFamily="34" charset="0"/>
              <a:buChar char="•"/>
            </a:pPr>
            <a:r>
              <a:rPr lang="pl-PL" sz="1200" dirty="0"/>
              <a:t>podmioty prowadzące kształcenie </a:t>
            </a:r>
            <a:br>
              <a:rPr lang="pl-PL" sz="1200" dirty="0"/>
            </a:br>
            <a:r>
              <a:rPr lang="pl-PL" sz="1200" dirty="0"/>
              <a:t>specjalne (kształcenie zawodowe specjalne oraz przysposobienie do pracy)</a:t>
            </a:r>
          </a:p>
          <a:p>
            <a:pPr>
              <a:spcAft>
                <a:spcPts val="400"/>
              </a:spcAft>
            </a:pPr>
            <a:endParaRPr lang="pl-PL" sz="1200" dirty="0"/>
          </a:p>
          <a:p>
            <a:pPr marL="180000" indent="-180000">
              <a:spcAft>
                <a:spcPts val="400"/>
              </a:spcAft>
              <a:buFont typeface="Arial" pitchFamily="34" charset="0"/>
              <a:buChar char="•"/>
            </a:pPr>
            <a:endParaRPr lang="pl-PL" sz="1200" dirty="0"/>
          </a:p>
          <a:p>
            <a:pPr marL="180000" indent="-180000">
              <a:spcAft>
                <a:spcPts val="400"/>
              </a:spcAft>
              <a:buFont typeface="Arial" pitchFamily="34" charset="0"/>
              <a:buChar char="•"/>
            </a:pPr>
            <a:endParaRPr lang="pl-PL" sz="1200" dirty="0"/>
          </a:p>
          <a:p>
            <a:pPr marL="180000" indent="-180000">
              <a:spcAft>
                <a:spcPts val="400"/>
              </a:spcAft>
              <a:buFont typeface="Arial" pitchFamily="34" charset="0"/>
              <a:buChar char="•"/>
            </a:pPr>
            <a:endParaRPr lang="pl-PL" sz="1200" dirty="0"/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l-PL" sz="1200" dirty="0"/>
              <a:t>Centra Kształcenia Zawodowego</a:t>
            </a:r>
          </a:p>
          <a:p>
            <a:pPr marL="180000" indent="-180000">
              <a:spcAft>
                <a:spcPts val="400"/>
              </a:spcAft>
              <a:buFont typeface="Arial" pitchFamily="34" charset="0"/>
              <a:buChar char="•"/>
            </a:pPr>
            <a:r>
              <a:rPr lang="pl-PL" sz="1200" dirty="0"/>
              <a:t>Centra Kształcenia Zawodowego </a:t>
            </a:r>
            <a:br>
              <a:rPr lang="pl-PL" sz="1200" dirty="0"/>
            </a:br>
            <a:r>
              <a:rPr lang="pl-PL" sz="1200" dirty="0"/>
              <a:t>i Ustawicznego</a:t>
            </a:r>
          </a:p>
          <a:p>
            <a:pPr marL="180000" indent="-180000">
              <a:spcAft>
                <a:spcPts val="400"/>
              </a:spcAft>
              <a:buFont typeface="Arial" pitchFamily="34" charset="0"/>
              <a:buChar char="•"/>
            </a:pPr>
            <a:r>
              <a:rPr lang="pl-PL" sz="1200" dirty="0"/>
              <a:t>placówki doskonalenia nauczycieli (podnoszenie kwalifikacji nauczycieli przedmiotów zawodowych)</a:t>
            </a:r>
          </a:p>
          <a:p>
            <a:pPr marL="180000" indent="-180000">
              <a:spcAft>
                <a:spcPts val="400"/>
              </a:spcAft>
              <a:buFont typeface="Arial" pitchFamily="34" charset="0"/>
              <a:buChar char="•"/>
            </a:pPr>
            <a:r>
              <a:rPr lang="pl-PL" sz="1200" dirty="0"/>
              <a:t>Zakłady Doskonalenia Zawodowego</a:t>
            </a:r>
          </a:p>
          <a:p>
            <a:pPr>
              <a:spcAft>
                <a:spcPts val="400"/>
              </a:spcAft>
            </a:pPr>
            <a:endParaRPr lang="pl-PL" sz="1200" dirty="0"/>
          </a:p>
          <a:p>
            <a:pPr marL="180000" indent="-180000">
              <a:spcAft>
                <a:spcPts val="400"/>
              </a:spcAft>
              <a:buFont typeface="Arial" pitchFamily="34" charset="0"/>
              <a:buChar char="•"/>
            </a:pPr>
            <a:endParaRPr lang="pl-PL" sz="1200" dirty="0"/>
          </a:p>
          <a:p>
            <a:pPr>
              <a:spcAft>
                <a:spcPts val="400"/>
              </a:spcAft>
            </a:pPr>
            <a:endParaRPr lang="pl-PL" sz="1200" dirty="0"/>
          </a:p>
          <a:p>
            <a:pPr>
              <a:spcAft>
                <a:spcPts val="400"/>
              </a:spcAft>
            </a:pPr>
            <a:endParaRPr lang="pl-PL" sz="1200" dirty="0"/>
          </a:p>
          <a:p>
            <a:pPr>
              <a:spcAft>
                <a:spcPts val="400"/>
              </a:spcAft>
            </a:pPr>
            <a:endParaRPr lang="pl-PL" sz="1200" dirty="0"/>
          </a:p>
          <a:p>
            <a:pPr marL="180000" indent="-180000">
              <a:spcAft>
                <a:spcPts val="400"/>
              </a:spcAft>
              <a:buFont typeface="Arial" pitchFamily="34" charset="0"/>
              <a:buChar char="•"/>
            </a:pPr>
            <a:r>
              <a:rPr lang="pl-PL" sz="1200" dirty="0"/>
              <a:t>Ochotnicze Hufce Pracy – Komendy</a:t>
            </a:r>
          </a:p>
          <a:p>
            <a:pPr marL="180000" indent="-180000">
              <a:spcAft>
                <a:spcPts val="400"/>
              </a:spcAft>
              <a:buFont typeface="Arial" pitchFamily="34" charset="0"/>
              <a:buChar char="•"/>
            </a:pPr>
            <a:r>
              <a:rPr lang="pl-PL" sz="1200" dirty="0"/>
              <a:t>izby rzemieślnicze i cechy</a:t>
            </a:r>
          </a:p>
          <a:p>
            <a:pPr marL="180000" indent="-180000">
              <a:spcAft>
                <a:spcPts val="400"/>
              </a:spcAft>
              <a:buFont typeface="Arial" pitchFamily="34" charset="0"/>
              <a:buChar char="•"/>
            </a:pPr>
            <a:r>
              <a:rPr lang="pl-PL" sz="1200" dirty="0"/>
              <a:t>izby gospodarcze</a:t>
            </a:r>
          </a:p>
          <a:p>
            <a:pPr marL="180000" indent="-180000">
              <a:spcAft>
                <a:spcPts val="400"/>
              </a:spcAft>
              <a:buFont typeface="Arial" pitchFamily="34" charset="0"/>
              <a:buChar char="•"/>
            </a:pPr>
            <a:r>
              <a:rPr lang="pl-PL" sz="1200" dirty="0"/>
              <a:t>podmioty prowadzące działania szkoleniowe w zakresie podnoszenia kwalifikacji zawodowych uczniów i absolwentów </a:t>
            </a:r>
            <a:br>
              <a:rPr lang="pl-PL" sz="1200" dirty="0"/>
            </a:br>
            <a:r>
              <a:rPr lang="pl-PL" sz="1200" dirty="0"/>
              <a:t>lub doskonalenia zawodowego nauczycieli przedmiotów zawodowych</a:t>
            </a:r>
          </a:p>
          <a:p>
            <a:pPr marL="180000" indent="-180000">
              <a:spcAft>
                <a:spcPts val="400"/>
              </a:spcAft>
              <a:buFont typeface="Arial" pitchFamily="34" charset="0"/>
              <a:buChar char="•"/>
            </a:pPr>
            <a:r>
              <a:rPr lang="pl-PL" sz="1200" dirty="0"/>
              <a:t>osoby fizyczne prowadzące działalność gospodarczą</a:t>
            </a:r>
          </a:p>
        </p:txBody>
      </p:sp>
      <p:sp>
        <p:nvSpPr>
          <p:cNvPr id="3" name="Prostokąt 2"/>
          <p:cNvSpPr/>
          <p:nvPr/>
        </p:nvSpPr>
        <p:spPr>
          <a:xfrm>
            <a:off x="853150" y="861169"/>
            <a:ext cx="74377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200" b="1" dirty="0">
                <a:solidFill>
                  <a:srgbClr val="699F38"/>
                </a:solidFill>
                <a:latin typeface="+mj-lt"/>
                <a:ea typeface="Roboto" pitchFamily="2" charset="0"/>
              </a:rPr>
              <a:t>INSTYTUCJE WYSYŁAJĄCE</a:t>
            </a:r>
          </a:p>
        </p:txBody>
      </p:sp>
    </p:spTree>
    <p:extLst>
      <p:ext uri="{BB962C8B-B14F-4D97-AF65-F5344CB8AC3E}">
        <p14:creationId xmlns:p14="http://schemas.microsoft.com/office/powerpoint/2010/main" val="1178807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161F67-8E62-E815-FDB3-94DB73AEE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7" y="771550"/>
            <a:ext cx="7848872" cy="648072"/>
          </a:xfrm>
        </p:spPr>
        <p:txBody>
          <a:bodyPr/>
          <a:lstStyle/>
          <a:p>
            <a:pPr algn="ctr"/>
            <a:r>
              <a:rPr lang="pl-PL" dirty="0"/>
              <a:t>UCZESTNICY MOBILNOŚCI</a:t>
            </a: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787D84F3-D13A-264A-7542-7642003362F1}"/>
              </a:ext>
            </a:extLst>
          </p:cNvPr>
          <p:cNvSpPr/>
          <p:nvPr/>
        </p:nvSpPr>
        <p:spPr>
          <a:xfrm>
            <a:off x="423746" y="1553737"/>
            <a:ext cx="2356625" cy="189570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3">
                <a:lumMod val="75000"/>
                <a:alpha val="6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OSOBY UCZĄCE SIĘ</a:t>
            </a:r>
          </a:p>
          <a:p>
            <a:pPr algn="ctr"/>
            <a:endParaRPr lang="pl-PL" sz="600" dirty="0"/>
          </a:p>
          <a:p>
            <a:pPr algn="ctr"/>
            <a:r>
              <a:rPr lang="pl-PL" sz="1600" dirty="0"/>
              <a:t>(staże, praktyki, konkursy, mobilność grupowa)</a:t>
            </a: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3B713889-A94F-1552-1051-F37AA5C5D133}"/>
              </a:ext>
            </a:extLst>
          </p:cNvPr>
          <p:cNvSpPr/>
          <p:nvPr/>
        </p:nvSpPr>
        <p:spPr>
          <a:xfrm>
            <a:off x="3429691" y="1553736"/>
            <a:ext cx="2356625" cy="189570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3">
                <a:lumMod val="75000"/>
                <a:alpha val="6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KADRA</a:t>
            </a:r>
            <a:br>
              <a:rPr lang="pl-PL" b="1" dirty="0"/>
            </a:br>
            <a:endParaRPr lang="pl-PL" sz="600" b="1" dirty="0"/>
          </a:p>
          <a:p>
            <a:pPr algn="ctr"/>
            <a:r>
              <a:rPr lang="pl-PL" sz="1600" dirty="0"/>
              <a:t>(obserwacja pracy, kursy, szkolenia, prowadzenie zajęć) </a:t>
            </a: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E435886E-C749-1207-099A-0AE8A9AF458A}"/>
              </a:ext>
            </a:extLst>
          </p:cNvPr>
          <p:cNvSpPr/>
          <p:nvPr/>
        </p:nvSpPr>
        <p:spPr>
          <a:xfrm>
            <a:off x="6419385" y="1553736"/>
            <a:ext cx="2356625" cy="189570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3">
                <a:lumMod val="75000"/>
                <a:alpha val="6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EKSPERCI</a:t>
            </a:r>
          </a:p>
          <a:p>
            <a:pPr algn="ctr"/>
            <a:br>
              <a:rPr lang="pl-PL" sz="600" dirty="0"/>
            </a:br>
            <a:r>
              <a:rPr lang="pl-PL" sz="1600" dirty="0"/>
              <a:t>(udział w kursach, prowadzenie szkoleń</a:t>
            </a:r>
          </a:p>
          <a:p>
            <a:pPr algn="ctr"/>
            <a:r>
              <a:rPr lang="pl-PL" sz="1600" dirty="0"/>
              <a:t>mentoring)</a:t>
            </a:r>
          </a:p>
        </p:txBody>
      </p:sp>
    </p:spTree>
    <p:extLst>
      <p:ext uri="{BB962C8B-B14F-4D97-AF65-F5344CB8AC3E}">
        <p14:creationId xmlns:p14="http://schemas.microsoft.com/office/powerpoint/2010/main" val="3190650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F0AF9-578A-1AE2-0DCF-8370EB78D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16DBB84-C6E5-AD70-E4DC-5424C2628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627534"/>
            <a:ext cx="8568952" cy="2493489"/>
          </a:xfrm>
        </p:spPr>
        <p:txBody>
          <a:bodyPr>
            <a:normAutofit/>
          </a:bodyPr>
          <a:lstStyle/>
          <a:p>
            <a:r>
              <a:rPr lang="pl-PL" sz="1200" b="1" dirty="0"/>
              <a:t>W jakim stopniu zgadzasz się, że zagraniczne wyjazdy stażowe mają pozytywny wpływ na ścieżki edukacyjne </a:t>
            </a:r>
            <a:br>
              <a:rPr lang="pl-PL" sz="1200" b="1" dirty="0"/>
            </a:br>
            <a:r>
              <a:rPr lang="pl-PL" sz="1200" b="1" dirty="0"/>
              <a:t>i zawodowe byłych uczestników staży i praktyk zagranicznych?</a:t>
            </a: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A14D904C-E7BC-5C35-8B7D-D4F345C44E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0360907"/>
              </p:ext>
            </p:extLst>
          </p:nvPr>
        </p:nvGraphicFramePr>
        <p:xfrm>
          <a:off x="683568" y="987574"/>
          <a:ext cx="741682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9457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CBAA3-3BE5-C22F-C48B-A98DF337F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15D3A6-18F8-DAD4-A961-ADACA23A3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699542"/>
            <a:ext cx="8640961" cy="2493489"/>
          </a:xfrm>
        </p:spPr>
        <p:txBody>
          <a:bodyPr>
            <a:normAutofit/>
          </a:bodyPr>
          <a:lstStyle/>
          <a:p>
            <a:r>
              <a:rPr lang="pl-PL" b="1" dirty="0"/>
              <a:t>Wpływ mobilności na rozwój kompetencji uczestników staży i praktyk zagranicznych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A3B38051-7FCC-1AA0-59CB-87E728C4EA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9491571"/>
              </p:ext>
            </p:extLst>
          </p:nvPr>
        </p:nvGraphicFramePr>
        <p:xfrm>
          <a:off x="683568" y="972610"/>
          <a:ext cx="7488832" cy="3198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1657472"/>
      </p:ext>
    </p:extLst>
  </p:cSld>
  <p:clrMapOvr>
    <a:masterClrMapping/>
  </p:clrMapOvr>
</p:sld>
</file>

<file path=ppt/theme/theme1.xml><?xml version="1.0" encoding="utf-8"?>
<a:theme xmlns:a="http://schemas.openxmlformats.org/drawingml/2006/main" name="9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4647</TotalTime>
  <Words>465</Words>
  <Application>Microsoft Office PowerPoint</Application>
  <PresentationFormat>Pokaz na ekranie (16:9)</PresentationFormat>
  <Paragraphs>120</Paragraphs>
  <Slides>14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14</vt:i4>
      </vt:variant>
    </vt:vector>
  </HeadingPairs>
  <TitlesOfParts>
    <vt:vector size="23" baseType="lpstr">
      <vt:lpstr>Arial</vt:lpstr>
      <vt:lpstr>Calibri</vt:lpstr>
      <vt:lpstr>Open Sans ExtraBold</vt:lpstr>
      <vt:lpstr>Roboto</vt:lpstr>
      <vt:lpstr>Trebuchet MS</vt:lpstr>
      <vt:lpstr>Wingdings</vt:lpstr>
      <vt:lpstr>9_Projekt niestandardowy</vt:lpstr>
      <vt:lpstr>10_Projekt niestandardowy</vt:lpstr>
      <vt:lpstr>2_Projekt niestandardowy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UCZESTNICY MOBILNOŚCI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FRSE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pkonopka</dc:creator>
  <cp:lastModifiedBy>Michał Pachocki</cp:lastModifiedBy>
  <cp:revision>632</cp:revision>
  <cp:lastPrinted>2021-08-09T10:24:16Z</cp:lastPrinted>
  <dcterms:created xsi:type="dcterms:W3CDTF">2020-03-05T13:08:24Z</dcterms:created>
  <dcterms:modified xsi:type="dcterms:W3CDTF">2025-12-04T23:11:16Z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2559175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S10.0.0</vt:lpwstr>
  </property>
</Properties>
</file>