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39"/>
  </p:notesMasterIdLst>
  <p:sldIdLst>
    <p:sldId id="279" r:id="rId4"/>
    <p:sldId id="283" r:id="rId5"/>
    <p:sldId id="314" r:id="rId6"/>
    <p:sldId id="313" r:id="rId7"/>
    <p:sldId id="311" r:id="rId8"/>
    <p:sldId id="312" r:id="rId9"/>
    <p:sldId id="282" r:id="rId10"/>
    <p:sldId id="288" r:id="rId11"/>
    <p:sldId id="285" r:id="rId12"/>
    <p:sldId id="284" r:id="rId13"/>
    <p:sldId id="289" r:id="rId14"/>
    <p:sldId id="287" r:id="rId15"/>
    <p:sldId id="286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9" r:id="rId34"/>
    <p:sldId id="310" r:id="rId35"/>
    <p:sldId id="307" r:id="rId36"/>
    <p:sldId id="308" r:id="rId37"/>
    <p:sldId id="280" r:id="rId38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F"/>
    <a:srgbClr val="EF7829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F5BA6-3630-4D1B-A13D-D593521AB046}" v="3" dt="2025-01-27T09:47:10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26.11.2025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874F683D-043E-C734-8BB2-09067805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7534"/>
            <a:ext cx="75926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6C2B44B-18A9-E9F7-1A37-CE3DDE19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9542"/>
            <a:ext cx="7339490" cy="41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D524140-3B6D-BB8C-1124-18220617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22" y="771550"/>
            <a:ext cx="7071756" cy="39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4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1455E3D-BE6D-E8A0-C322-ECB9131C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771550"/>
            <a:ext cx="740804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5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EF85B3B-7591-DFEF-D252-60E42ADD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9542"/>
            <a:ext cx="7516327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4A44849-6B5F-9AE7-87CE-16AE6DB3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9542"/>
            <a:ext cx="7378108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70F80-1099-3FC8-3CCC-D0D8C773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9542"/>
            <a:ext cx="7344816" cy="41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78DAA6F-273B-3CF9-EC8B-505BB809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9542"/>
            <a:ext cx="7276536" cy="40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676E4B6-F344-754C-39BD-4C16FCDB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9542"/>
            <a:ext cx="7278308" cy="41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50B189-76E7-3153-7865-67FC24BA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71550"/>
            <a:ext cx="7128792" cy="40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683568" y="1779662"/>
            <a:ext cx="3445930" cy="1080120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4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6 etapów budowania kariery - od szkolnej ławki do pierwszej pracy</a:t>
            </a: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498665C-2980-1579-33BE-41BA0E8A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9542"/>
            <a:ext cx="7360877" cy="41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3F3C95B-0113-E957-C802-96104D64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2884"/>
            <a:ext cx="6943018" cy="38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22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1F429FF-97E8-25F0-C19F-4E69FF9D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9542"/>
            <a:ext cx="7541389" cy="42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9485E4B-7284-1F35-B913-08A79BE76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43558"/>
            <a:ext cx="720884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1F81A6-40E2-D497-7C59-5FCD4A04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9542"/>
            <a:ext cx="7323057" cy="41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9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DB47721-273E-A8C7-E084-81A9D525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9542"/>
            <a:ext cx="7419616" cy="41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2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A4B75A-06C4-0E87-AD5C-34D73586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9542"/>
            <a:ext cx="7512893" cy="40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2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84FC20-0FE6-2773-619A-0408B10F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550"/>
            <a:ext cx="7280486" cy="40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1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22072BB-C3A7-0A83-F3AA-CA601E44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43558"/>
            <a:ext cx="7207406" cy="40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4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290FF19-7F02-5ADB-7D64-453756190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771550"/>
            <a:ext cx="6984776" cy="40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1D6ADCC-A855-F3BA-F287-AB76B790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260872"/>
            <a:ext cx="7128792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pl-PL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Z czym kojarzy się młodym ludziom kariera zawodowa?</a:t>
            </a:r>
          </a:p>
          <a:p>
            <a:pPr algn="ctr"/>
            <a:endParaRPr lang="pl-PL" sz="2400" dirty="0">
              <a:solidFill>
                <a:schemeClr val="accent5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l"/>
            <a:endParaRPr lang="pl-PL" sz="2400" b="0" i="0" dirty="0">
              <a:solidFill>
                <a:schemeClr val="accent5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50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6259AF-2BED-C60E-9F33-57267095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9542"/>
            <a:ext cx="7534728" cy="42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8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279C74E-4633-1B6E-9522-8CD0A477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9542"/>
            <a:ext cx="7081573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6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6AF1885-4841-2297-81E9-B40124D4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699542"/>
            <a:ext cx="7272808" cy="41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11FEA57-F6DD-A04C-74AF-E82D98BC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43558"/>
            <a:ext cx="7079841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37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8FA144-26FE-DE7D-091B-92F2C5A4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71550"/>
            <a:ext cx="7173035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1D6ADCC-A855-F3BA-F287-AB76B790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891540"/>
            <a:ext cx="7128792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Segoe UI Historic" panose="020B0502040204020203" pitchFamily="34" charset="0"/>
              </a:rPr>
              <a:t>Często kariera kojarzy się młodym ludziom z ogromnym stresem</a:t>
            </a:r>
          </a:p>
          <a:p>
            <a:pPr algn="l"/>
            <a:endParaRPr lang="pl-PL" sz="2400" b="0" i="0" dirty="0">
              <a:solidFill>
                <a:schemeClr val="accent5">
                  <a:lumMod val="75000"/>
                </a:schemeClr>
              </a:solidFill>
              <a:effectLst/>
              <a:latin typeface="Segoe UI Historic" panose="020B0502040204020203" pitchFamily="34" charset="0"/>
            </a:endParaRPr>
          </a:p>
          <a:p>
            <a:pPr algn="l"/>
            <a:r>
              <a:rPr lang="pl-PL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Segoe UI Historic" panose="020B0502040204020203" pitchFamily="34" charset="0"/>
              </a:rPr>
              <a:t>i presją podjęcia jednej, wiążącej na całe życie decyzji. </a:t>
            </a:r>
          </a:p>
          <a:p>
            <a:pPr algn="l"/>
            <a:endParaRPr lang="pl-PL" sz="2400" dirty="0">
              <a:solidFill>
                <a:schemeClr val="accent5">
                  <a:lumMod val="75000"/>
                </a:schemeClr>
              </a:solidFill>
              <a:latin typeface="Segoe UI Historic" panose="020B0502040204020203" pitchFamily="34" charset="0"/>
            </a:endParaRPr>
          </a:p>
          <a:p>
            <a:pPr algn="l"/>
            <a:endParaRPr lang="pl-PL" sz="2400" b="0" i="0" dirty="0">
              <a:solidFill>
                <a:schemeClr val="accent5">
                  <a:lumMod val="75000"/>
                </a:schemeClr>
              </a:solidFill>
              <a:effectLst/>
              <a:latin typeface="Segoe UI Historic" panose="020B0502040204020203" pitchFamily="34" charset="0"/>
            </a:endParaRPr>
          </a:p>
          <a:p>
            <a:pPr algn="l"/>
            <a:r>
              <a:rPr lang="pl-PL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Segoe UI Historic" panose="020B0502040204020203" pitchFamily="34" charset="0"/>
              </a:rPr>
              <a:t>Ale...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7C5E946-3365-358F-A81D-F0FD74E943EC}"/>
              </a:ext>
            </a:extLst>
          </p:cNvPr>
          <p:cNvSpPr txBox="1"/>
          <p:nvPr/>
        </p:nvSpPr>
        <p:spPr>
          <a:xfrm>
            <a:off x="467544" y="1131590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Kariera to już nie autostrada A1. </a:t>
            </a:r>
          </a:p>
          <a:p>
            <a:pPr algn="l"/>
            <a:endParaRPr lang="pl-PL" sz="2800" dirty="0">
              <a:solidFill>
                <a:schemeClr val="accent5">
                  <a:lumMod val="75000"/>
                </a:schemeClr>
              </a:solidFill>
              <a:latin typeface="inherit"/>
            </a:endParaRPr>
          </a:p>
          <a:p>
            <a:pPr algn="l"/>
            <a:endParaRPr lang="pl-PL" sz="2800" b="0" i="0" dirty="0">
              <a:solidFill>
                <a:schemeClr val="accent5">
                  <a:lumMod val="75000"/>
                </a:schemeClr>
              </a:solidFill>
              <a:effectLst/>
              <a:latin typeface="inherit"/>
            </a:endParaRPr>
          </a:p>
          <a:p>
            <a:pPr algn="l"/>
            <a:r>
              <a:rPr lang="pl-PL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To labirynt, a siła tkwi w posiadaniu różnych kompetencji i zdobywaniu wiedzy przez całe życie.</a:t>
            </a:r>
          </a:p>
        </p:txBody>
      </p:sp>
      <p:sp>
        <p:nvSpPr>
          <p:cNvPr id="3" name="AutoShape 2" descr="Obraz: ">
            <a:extLst>
              <a:ext uri="{FF2B5EF4-FFF2-40B4-BE49-F238E27FC236}">
                <a16:creationId xmlns:a16="http://schemas.microsoft.com/office/drawing/2014/main" id="{32C25695-4443-60F8-5210-0EA1A75E2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168624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Obraz: ">
            <a:extLst>
              <a:ext uri="{FF2B5EF4-FFF2-40B4-BE49-F238E27FC236}">
                <a16:creationId xmlns:a16="http://schemas.microsoft.com/office/drawing/2014/main" id="{4D3B5526-B90A-EE7C-D6E2-2CF195921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203598"/>
            <a:ext cx="1520552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5BD238-98C0-BF33-8A2A-324F8F12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91" y="111572"/>
            <a:ext cx="2386044" cy="21840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0B73D04-DB98-4357-E08D-E202A200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91" y="2677983"/>
            <a:ext cx="2386044" cy="22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1D6ADCC-A855-F3BA-F287-AB76B790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845372"/>
            <a:ext cx="7128792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Warto uświadomić młodych ludzi, że ich droga zawodowa to elastyczny projekt,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a nie sztywna, nieodwracalna ścieżka.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Współczesny rynek pracy dynamicznie się zmienia.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Jak wskazują najnowsze raporty, musimy przygotować się na to, że: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        Będziemy zmieniać pracę średnio co 2-3 lata.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        Będziemy przebranżawiać się co około 7 lat.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        Będziemy pracować dla więcej niż jednego podmiotu (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polyworking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  <a:cs typeface="Segoe UI Historic" panose="020B0502040204020203" pitchFamily="34" charset="0"/>
              </a:rPr>
              <a:t>)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7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FAC599D-3F5E-0C4D-7DB5-5DBFB271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99542"/>
            <a:ext cx="7292516" cy="41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329B39D-8FD3-7F7E-CF1E-4F29220D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71550"/>
            <a:ext cx="7344816" cy="41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A16AE4E-5C67-1983-9369-C7B84263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9541"/>
            <a:ext cx="7440296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8293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140</Words>
  <Application>Microsoft Office PowerPoint</Application>
  <PresentationFormat>Pokaz na ekranie (16:9)</PresentationFormat>
  <Paragraphs>28</Paragraphs>
  <Slides>35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35</vt:i4>
      </vt:variant>
    </vt:vector>
  </HeadingPairs>
  <TitlesOfParts>
    <vt:vector size="44" baseType="lpstr">
      <vt:lpstr>Arial</vt:lpstr>
      <vt:lpstr>Calibri</vt:lpstr>
      <vt:lpstr>inherit</vt:lpstr>
      <vt:lpstr>Open Sans ExtraBold</vt:lpstr>
      <vt:lpstr>Segoe UI Black</vt:lpstr>
      <vt:lpstr>Segoe UI Historic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Natalia Kłubko</cp:lastModifiedBy>
  <cp:revision>622</cp:revision>
  <cp:lastPrinted>2021-08-09T10:24:16Z</cp:lastPrinted>
  <dcterms:created xsi:type="dcterms:W3CDTF">2020-03-05T13:08:24Z</dcterms:created>
  <dcterms:modified xsi:type="dcterms:W3CDTF">2025-11-26T08:50:39Z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