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34"/>
  </p:notesMasterIdLst>
  <p:sldIdLst>
    <p:sldId id="279" r:id="rId4"/>
    <p:sldId id="283" r:id="rId5"/>
    <p:sldId id="284" r:id="rId6"/>
    <p:sldId id="291" r:id="rId7"/>
    <p:sldId id="292" r:id="rId8"/>
    <p:sldId id="295" r:id="rId9"/>
    <p:sldId id="294" r:id="rId10"/>
    <p:sldId id="296" r:id="rId11"/>
    <p:sldId id="297" r:id="rId12"/>
    <p:sldId id="299" r:id="rId13"/>
    <p:sldId id="298" r:id="rId14"/>
    <p:sldId id="300" r:id="rId15"/>
    <p:sldId id="293" r:id="rId16"/>
    <p:sldId id="30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4" r:id="rId27"/>
    <p:sldId id="315" r:id="rId28"/>
    <p:sldId id="316" r:id="rId29"/>
    <p:sldId id="282" r:id="rId30"/>
    <p:sldId id="312" r:id="rId31"/>
    <p:sldId id="280" r:id="rId32"/>
    <p:sldId id="313" r:id="rId33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829"/>
    <a:srgbClr val="26968F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F5BA6-3630-4D1B-A13D-D593521AB046}" v="3" dt="2025-01-27T09:47:10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2.12.2025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7296-2E92-DBFA-A416-0F318FD72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DAA8278-76D1-3CC1-8016-3DAD844A8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3A3BA08-7C95-0E16-C7C3-6751A04C6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52C198-EDE3-99A6-4F61-6EEB76081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367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posts/activity-7098204375055032321-uG-9?utm_source=share&amp;utm_medium=member_desktop&amp;rcm=ACoAACN-SdYBGEOJ2wU29IRzTC483T227wzZPX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C7A4D-F03A-FFE5-100E-88462205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E42BE72-D1DC-9D62-BDDC-6A90C2718AB2}"/>
              </a:ext>
            </a:extLst>
          </p:cNvPr>
          <p:cNvSpPr txBox="1"/>
          <p:nvPr/>
        </p:nvSpPr>
        <p:spPr>
          <a:xfrm>
            <a:off x="701824" y="850810"/>
            <a:ext cx="804664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Proces poszukiwania pracy</a:t>
            </a:r>
          </a:p>
          <a:p>
            <a:pPr rtl="0" fontAlgn="base"/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Wyznacz cel </a:t>
            </a:r>
            <a:r>
              <a:rPr lang="pl-PL" dirty="0">
                <a:latin typeface="Arial" panose="020B0604020202020204" pitchFamily="34" charset="0"/>
              </a:rPr>
              <a:t>→ możliwie najbardziej precyzyjny i realistyczny </a:t>
            </a:r>
          </a:p>
          <a:p>
            <a:r>
              <a:rPr lang="pl-PL" dirty="0">
                <a:latin typeface="Arial" panose="020B0604020202020204" pitchFamily="34" charset="0"/>
              </a:rPr>
              <a:t>     (czasem linia najmniejszego oporu)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USP</a:t>
            </a:r>
            <a:r>
              <a:rPr lang="pl-PL" dirty="0">
                <a:latin typeface="Arial" panose="020B0604020202020204" pitchFamily="34" charset="0"/>
              </a:rPr>
              <a:t> → dlaczego jesteś najlepszym kandydatem?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CV</a:t>
            </a:r>
            <a:r>
              <a:rPr lang="pl-PL" dirty="0">
                <a:latin typeface="Arial" panose="020B0604020202020204" pitchFamily="34" charset="0"/>
              </a:rPr>
              <a:t> → dopasowane pod cel, człowieka i </a:t>
            </a:r>
            <a:r>
              <a:rPr lang="pl-PL" dirty="0" err="1">
                <a:latin typeface="Arial" panose="020B0604020202020204" pitchFamily="34" charset="0"/>
              </a:rPr>
              <a:t>ATSy</a:t>
            </a:r>
            <a:endParaRPr lang="pl-PL" dirty="0">
              <a:latin typeface="Arial" panose="020B0604020202020204" pitchFamily="34" charset="0"/>
            </a:endParaRPr>
          </a:p>
          <a:p>
            <a:pPr rtl="0" fontAlgn="base">
              <a:spcBef>
                <a:spcPts val="566"/>
              </a:spcBef>
            </a:pPr>
            <a:br>
              <a:rPr lang="pl-PL" b="0" dirty="0">
                <a:effectLst/>
              </a:rPr>
            </a:br>
            <a:br>
              <a:rPr lang="pl-PL" b="0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246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2955-7E5D-DFD8-F1A4-988605203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378AEFB-1B93-7D17-4F53-325E0920122A}"/>
              </a:ext>
            </a:extLst>
          </p:cNvPr>
          <p:cNvSpPr txBox="1"/>
          <p:nvPr/>
        </p:nvSpPr>
        <p:spPr>
          <a:xfrm>
            <a:off x="701824" y="850810"/>
            <a:ext cx="8046640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Proces poszukiwania pracy</a:t>
            </a:r>
          </a:p>
          <a:p>
            <a:pPr rtl="0" fontAlgn="base"/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Wyznacz cel </a:t>
            </a:r>
            <a:r>
              <a:rPr lang="pl-PL" dirty="0">
                <a:latin typeface="Arial" panose="020B0604020202020204" pitchFamily="34" charset="0"/>
              </a:rPr>
              <a:t>→ możliwie najbardziej precyzyjny i realistyczny </a:t>
            </a:r>
          </a:p>
          <a:p>
            <a:r>
              <a:rPr lang="pl-PL" dirty="0">
                <a:latin typeface="Arial" panose="020B0604020202020204" pitchFamily="34" charset="0"/>
              </a:rPr>
              <a:t>     (czasem linia najmniejszego oporu)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USP</a:t>
            </a:r>
            <a:r>
              <a:rPr lang="pl-PL" dirty="0">
                <a:latin typeface="Arial" panose="020B0604020202020204" pitchFamily="34" charset="0"/>
              </a:rPr>
              <a:t> → dlaczego jesteś najlepszym kandydatem?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CV</a:t>
            </a:r>
            <a:r>
              <a:rPr lang="pl-PL" dirty="0">
                <a:latin typeface="Arial" panose="020B0604020202020204" pitchFamily="34" charset="0"/>
              </a:rPr>
              <a:t> → dopasowane pod cel, człowieka i </a:t>
            </a:r>
            <a:r>
              <a:rPr lang="pl-PL" dirty="0" err="1">
                <a:latin typeface="Arial" panose="020B0604020202020204" pitchFamily="34" charset="0"/>
              </a:rPr>
              <a:t>ATSy</a:t>
            </a:r>
            <a:endParaRPr lang="pl-P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Kanały poszukiwania pracy </a:t>
            </a:r>
            <a:r>
              <a:rPr lang="pl-PL" dirty="0">
                <a:latin typeface="Arial" panose="020B0604020202020204" pitchFamily="34" charset="0"/>
              </a:rPr>
              <a:t>→ ogłoszenia o prace, sieć kontaktów, kontakt bezpośredni z pracodawcami, </a:t>
            </a:r>
            <a:r>
              <a:rPr lang="pl-PL" dirty="0" err="1">
                <a:latin typeface="Arial" panose="020B0604020202020204" pitchFamily="34" charset="0"/>
              </a:rPr>
              <a:t>social</a:t>
            </a:r>
            <a:r>
              <a:rPr lang="pl-PL" dirty="0">
                <a:latin typeface="Arial" panose="020B0604020202020204" pitchFamily="34" charset="0"/>
              </a:rPr>
              <a:t> media/LinkedIn, wydarzenia branżowe, targi pracy, dni otwarte w korporacjach, zakładki kariera firm…</a:t>
            </a:r>
          </a:p>
          <a:p>
            <a:pPr rtl="0" fontAlgn="base">
              <a:spcBef>
                <a:spcPts val="566"/>
              </a:spcBef>
            </a:pPr>
            <a:br>
              <a:rPr lang="pl-PL" b="0" dirty="0">
                <a:effectLst/>
              </a:rPr>
            </a:br>
            <a:br>
              <a:rPr lang="pl-PL" b="0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899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1575-F473-FF36-D622-FBAAD2D7B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E7E85DE-41D8-3E70-AFEB-3C7E3C29F5A8}"/>
              </a:ext>
            </a:extLst>
          </p:cNvPr>
          <p:cNvSpPr txBox="1"/>
          <p:nvPr/>
        </p:nvSpPr>
        <p:spPr>
          <a:xfrm>
            <a:off x="701824" y="850810"/>
            <a:ext cx="8046640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Proces poszukiwania pracy</a:t>
            </a:r>
          </a:p>
          <a:p>
            <a:pPr rtl="0" fontAlgn="base"/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u="sng" dirty="0">
                <a:latin typeface="Arial" panose="020B0604020202020204" pitchFamily="34" charset="0"/>
              </a:rPr>
              <a:t>Wyznacz cel </a:t>
            </a:r>
            <a:r>
              <a:rPr lang="pl-PL" dirty="0">
                <a:latin typeface="Arial" panose="020B0604020202020204" pitchFamily="34" charset="0"/>
              </a:rPr>
              <a:t>→ możliwie najbardziej precyzyjny i realistyczny </a:t>
            </a:r>
          </a:p>
          <a:p>
            <a:r>
              <a:rPr lang="pl-PL" dirty="0">
                <a:latin typeface="Arial" panose="020B0604020202020204" pitchFamily="34" charset="0"/>
              </a:rPr>
              <a:t>     (czasem linia najmniejszego oporu)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USP</a:t>
            </a:r>
            <a:r>
              <a:rPr lang="pl-PL" dirty="0">
                <a:latin typeface="Arial" panose="020B0604020202020204" pitchFamily="34" charset="0"/>
              </a:rPr>
              <a:t> → dlaczego jesteś najlepszym kandydatem?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CV</a:t>
            </a:r>
            <a:r>
              <a:rPr lang="pl-PL" dirty="0">
                <a:latin typeface="Arial" panose="020B0604020202020204" pitchFamily="34" charset="0"/>
              </a:rPr>
              <a:t> → dopasowane pod cel, człowieka i </a:t>
            </a:r>
            <a:r>
              <a:rPr lang="pl-PL" dirty="0" err="1">
                <a:latin typeface="Arial" panose="020B0604020202020204" pitchFamily="34" charset="0"/>
              </a:rPr>
              <a:t>ATSy</a:t>
            </a:r>
            <a:endParaRPr lang="pl-P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Kanały poszukiwania pracy </a:t>
            </a:r>
            <a:r>
              <a:rPr lang="pl-PL" dirty="0">
                <a:latin typeface="Arial" panose="020B0604020202020204" pitchFamily="34" charset="0"/>
              </a:rPr>
              <a:t>→ ogłoszenia o prace, sieć kontaktów, kontakt bezpośredni z pracodawcami, </a:t>
            </a:r>
            <a:r>
              <a:rPr lang="pl-PL" dirty="0" err="1">
                <a:latin typeface="Arial" panose="020B0604020202020204" pitchFamily="34" charset="0"/>
              </a:rPr>
              <a:t>social</a:t>
            </a:r>
            <a:r>
              <a:rPr lang="pl-PL" dirty="0">
                <a:latin typeface="Arial" panose="020B0604020202020204" pitchFamily="34" charset="0"/>
              </a:rPr>
              <a:t> media/LinkedIn, wydarzenia branżowe, targi pracy, dni otwarte w korporacjach, zakładki kariera firm…</a:t>
            </a:r>
          </a:p>
          <a:p>
            <a:pPr rtl="0" fontAlgn="base">
              <a:spcBef>
                <a:spcPts val="566"/>
              </a:spcBef>
            </a:pPr>
            <a:br>
              <a:rPr lang="pl-PL" b="0" dirty="0">
                <a:effectLst/>
              </a:rPr>
            </a:br>
            <a:br>
              <a:rPr lang="pl-PL" b="0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706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9BCB-AC48-3C71-59D1-C0272DAB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993A09D-E248-4DF8-AF44-9AB88655269C}"/>
              </a:ext>
            </a:extLst>
          </p:cNvPr>
          <p:cNvSpPr txBox="1"/>
          <p:nvPr/>
        </p:nvSpPr>
        <p:spPr>
          <a:xfrm>
            <a:off x="467544" y="1635646"/>
            <a:ext cx="820891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Jak możemy pomóc odkryć mocne strony </a:t>
            </a:r>
          </a:p>
          <a:p>
            <a:pPr algn="ctr"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i predyspozycje zawodowe?</a:t>
            </a:r>
            <a:r>
              <a:rPr lang="pl-PL" sz="2200" b="1" dirty="0">
                <a:effectLst/>
                <a:latin typeface="Arial" panose="020B0604020202020204" pitchFamily="34" charset="0"/>
              </a:rPr>
              <a:t>	</a:t>
            </a:r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66"/>
              </a:spcBef>
            </a:pPr>
            <a:br>
              <a:rPr lang="pl-PL" b="0" dirty="0">
                <a:effectLst/>
              </a:rPr>
            </a:br>
            <a:endParaRPr lang="pl-PL" dirty="0"/>
          </a:p>
        </p:txBody>
      </p:sp>
      <p:pic>
        <p:nvPicPr>
          <p:cNvPr id="3" name="Obraz 2" descr="Obraz zawierający szkic, rysowanie, clipart&#10;&#10;Zawartość wygenerowana przez AI może być niepoprawna.">
            <a:extLst>
              <a:ext uri="{FF2B5EF4-FFF2-40B4-BE49-F238E27FC236}">
                <a16:creationId xmlns:a16="http://schemas.microsoft.com/office/drawing/2014/main" id="{B5C5C9A3-FD0D-53BD-0FD6-C206AE44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55600"/>
          <a:stretch>
            <a:fillRect/>
          </a:stretch>
        </p:blipFill>
        <p:spPr>
          <a:xfrm>
            <a:off x="2000250" y="2859782"/>
            <a:ext cx="51435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8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93805-A5F9-383F-DF1D-DA1D13C61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97884F1-B85B-9249-A293-9CE25955C28C}"/>
              </a:ext>
            </a:extLst>
          </p:cNvPr>
          <p:cNvSpPr txBox="1"/>
          <p:nvPr/>
        </p:nvSpPr>
        <p:spPr>
          <a:xfrm>
            <a:off x="1619672" y="1967810"/>
            <a:ext cx="64578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Diagnoza i weryfikacja celu z AI</a:t>
            </a:r>
            <a:endParaRPr lang="pl-PL" sz="3000" b="0" i="0" u="none" strike="noStrike" dirty="0">
              <a:solidFill>
                <a:srgbClr val="EF7829"/>
              </a:solidFill>
              <a:effectLst/>
              <a:latin typeface="Arial" panose="020B0604020202020204" pitchFamily="34" charset="0"/>
            </a:endParaRPr>
          </a:p>
          <a:p>
            <a:br>
              <a:rPr lang="pl-PL" b="0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074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57794-8376-2D65-3F23-9D8BB9113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336B320-449D-23FE-2E14-6FC318F5368D}"/>
              </a:ext>
            </a:extLst>
          </p:cNvPr>
          <p:cNvSpPr txBox="1"/>
          <p:nvPr/>
        </p:nvSpPr>
        <p:spPr>
          <a:xfrm>
            <a:off x="701824" y="850810"/>
            <a:ext cx="80466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Case </a:t>
            </a:r>
            <a:r>
              <a:rPr lang="pl-PL" sz="3000" b="1" dirty="0" err="1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study</a:t>
            </a:r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Test </a:t>
            </a:r>
            <a:r>
              <a:rPr lang="pl-PL" sz="3000" b="1" dirty="0" err="1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Hartmana</a:t>
            </a:r>
            <a:endParaRPr lang="pl-PL" sz="3000" b="1" dirty="0">
              <a:solidFill>
                <a:srgbClr val="EF7829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9CEEE9-0C1D-D8FB-F0CE-FA974E2E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26852"/>
            <a:ext cx="4633912" cy="44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6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2F7F1-126A-42FF-246A-B179880D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86A3CC6-A01A-B06B-A2C9-47A0237613CA}"/>
              </a:ext>
            </a:extLst>
          </p:cNvPr>
          <p:cNvSpPr txBox="1"/>
          <p:nvPr/>
        </p:nvSpPr>
        <p:spPr>
          <a:xfrm>
            <a:off x="701824" y="733802"/>
            <a:ext cx="80466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Case </a:t>
            </a:r>
            <a:r>
              <a:rPr lang="pl-PL" sz="3000" b="1" dirty="0" err="1">
                <a:solidFill>
                  <a:srgbClr val="EF7829"/>
                </a:solidFill>
                <a:latin typeface="Arial" panose="020B0604020202020204" pitchFamily="34" charset="0"/>
              </a:rPr>
              <a:t>study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: test 16 osobowości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97A22A3-824D-8370-07AF-0FEDF37B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5607"/>
            <a:ext cx="6840760" cy="37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78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DC01-DBC9-0EAB-24FE-D8E21A0F4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D7FA962-85C9-D346-2A24-C293EC5650B7}"/>
              </a:ext>
            </a:extLst>
          </p:cNvPr>
          <p:cNvSpPr txBox="1"/>
          <p:nvPr/>
        </p:nvSpPr>
        <p:spPr>
          <a:xfrm>
            <a:off x="701824" y="771550"/>
            <a:ext cx="80466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Praca z AI: Chat GPT, </a:t>
            </a:r>
            <a:r>
              <a:rPr lang="pl-PL" sz="3000" b="1" dirty="0" err="1">
                <a:solidFill>
                  <a:srgbClr val="EF7829"/>
                </a:solidFill>
                <a:latin typeface="Arial" panose="020B0604020202020204" pitchFamily="34" charset="0"/>
              </a:rPr>
              <a:t>Copilot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, </a:t>
            </a:r>
            <a:r>
              <a:rPr lang="pl-PL" sz="3000" b="1" dirty="0" err="1">
                <a:solidFill>
                  <a:srgbClr val="EF7829"/>
                </a:solidFill>
                <a:latin typeface="Arial" panose="020B0604020202020204" pitchFamily="34" charset="0"/>
              </a:rPr>
              <a:t>Gemini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 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9FF92AB-E441-E277-B583-CF16DDCE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9" y="1419622"/>
            <a:ext cx="8933843" cy="35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8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7C576-659D-64B0-53AF-EAD098E85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9D954C2-328D-3A40-B1B3-17E754ED29CD}"/>
              </a:ext>
            </a:extLst>
          </p:cNvPr>
          <p:cNvSpPr txBox="1"/>
          <p:nvPr/>
        </p:nvSpPr>
        <p:spPr>
          <a:xfrm>
            <a:off x="701824" y="850810"/>
            <a:ext cx="8046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Praca z AI: Chat GPT, </a:t>
            </a:r>
            <a:r>
              <a:rPr lang="pl-PL" sz="3000" b="1" dirty="0" err="1">
                <a:solidFill>
                  <a:srgbClr val="EF7829"/>
                </a:solidFill>
                <a:latin typeface="Arial" panose="020B0604020202020204" pitchFamily="34" charset="0"/>
              </a:rPr>
              <a:t>Copilot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, </a:t>
            </a:r>
            <a:r>
              <a:rPr lang="pl-PL" sz="3000" b="1" dirty="0" err="1">
                <a:solidFill>
                  <a:srgbClr val="EF7829"/>
                </a:solidFill>
                <a:latin typeface="Arial" panose="020B0604020202020204" pitchFamily="34" charset="0"/>
              </a:rPr>
              <a:t>Gemini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 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r>
              <a:rPr lang="pl-PL" dirty="0">
                <a:latin typeface="Arial" panose="020B0604020202020204" pitchFamily="34" charset="0"/>
              </a:rPr>
              <a:t>Struktura </a:t>
            </a:r>
            <a:r>
              <a:rPr lang="pl-PL" dirty="0" err="1">
                <a:latin typeface="Arial" panose="020B0604020202020204" pitchFamily="34" charset="0"/>
              </a:rPr>
              <a:t>promptu</a:t>
            </a:r>
            <a:r>
              <a:rPr lang="pl-PL" dirty="0"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 Określ rolę</a:t>
            </a:r>
            <a:r>
              <a:rPr lang="pl-PL" dirty="0">
                <a:latin typeface="Arial" panose="020B0604020202020204" pitchFamily="34" charset="0"/>
              </a:rPr>
              <a:t> [od teraz zachowuj się jak (…)]</a:t>
            </a:r>
            <a:endParaRPr lang="pl-PL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 Opisz problem</a:t>
            </a:r>
            <a:r>
              <a:rPr lang="pl-PL" dirty="0">
                <a:latin typeface="Arial" panose="020B0604020202020204" pitchFamily="34" charset="0"/>
              </a:rPr>
              <a:t> [kończę liceum i nie wiem, co chce dalej robić...]</a:t>
            </a:r>
            <a:endParaRPr lang="pl-PL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 Zadaj pytanie</a:t>
            </a:r>
            <a:r>
              <a:rPr lang="pl-PL" dirty="0">
                <a:latin typeface="Arial" panose="020B0604020202020204" pitchFamily="34" charset="0"/>
              </a:rPr>
              <a:t> [jakie kierunki studiów mogę podjąć oraz...]</a:t>
            </a:r>
            <a:endParaRPr lang="pl-PL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 Poproś o rozwiązanie</a:t>
            </a:r>
            <a:r>
              <a:rPr lang="pl-PL" dirty="0">
                <a:latin typeface="Arial" panose="020B0604020202020204" pitchFamily="34" charset="0"/>
              </a:rPr>
              <a:t> [wymień kierunki studiów w lokalizacji X...]</a:t>
            </a: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A9F19AD-35CC-3D13-3C67-3336CAA59F9C}"/>
              </a:ext>
            </a:extLst>
          </p:cNvPr>
          <p:cNvSpPr txBox="1"/>
          <p:nvPr/>
        </p:nvSpPr>
        <p:spPr>
          <a:xfrm>
            <a:off x="701824" y="4083918"/>
            <a:ext cx="7542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l-PL" sz="1200" b="0" i="0" u="none" strike="noStrike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Źródło: Dr. Maciej Chrzanowski </a:t>
            </a:r>
            <a:endParaRPr lang="pl-PL" sz="1200" b="0">
              <a:effectLst/>
            </a:endParaRPr>
          </a:p>
          <a:p>
            <a:pPr rtl="0">
              <a:buNone/>
            </a:pPr>
            <a:r>
              <a:rPr lang="pl-PL" sz="12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https://www.linkedin.com/posts/activity-7098204375055032321-uG-9?utm_source=share&amp;utm_medium=member_desktop&amp;rcm=ACoAACN-SdYBGEOJ2wU29IRzTC483T227wzZPXs</a:t>
            </a:r>
            <a:r>
              <a:rPr lang="pl-PL" sz="1200" b="0" i="0" u="none" strike="noStrike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 </a:t>
            </a:r>
            <a:endParaRPr lang="pl-PL" sz="1200" b="0">
              <a:effectLst/>
            </a:endParaRPr>
          </a:p>
          <a:p>
            <a:pPr>
              <a:buNone/>
            </a:pPr>
            <a:br>
              <a:rPr lang="pl-PL" sz="1200"/>
            </a:b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5957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9B395-6EFD-A230-8283-98D171CA6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76DC525-5984-3001-4DD7-C44AA7B83162}"/>
              </a:ext>
            </a:extLst>
          </p:cNvPr>
          <p:cNvSpPr txBox="1"/>
          <p:nvPr/>
        </p:nvSpPr>
        <p:spPr>
          <a:xfrm>
            <a:off x="701824" y="85081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Praca z AI: Chat GPT, </a:t>
            </a:r>
            <a:r>
              <a:rPr lang="pl-PL" sz="3000" b="1" dirty="0" err="1">
                <a:solidFill>
                  <a:srgbClr val="EF7829"/>
                </a:solidFill>
                <a:latin typeface="Arial" panose="020B0604020202020204" pitchFamily="34" charset="0"/>
              </a:rPr>
              <a:t>Copilot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, </a:t>
            </a:r>
            <a:r>
              <a:rPr lang="pl-PL" sz="3000" b="1" dirty="0" err="1">
                <a:solidFill>
                  <a:srgbClr val="EF7829"/>
                </a:solidFill>
                <a:latin typeface="Arial" panose="020B0604020202020204" pitchFamily="34" charset="0"/>
              </a:rPr>
              <a:t>Gemini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 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24AD2D3-FB9E-79D1-CBA6-B557D8DE5EE8}"/>
              </a:ext>
            </a:extLst>
          </p:cNvPr>
          <p:cNvSpPr txBox="1"/>
          <p:nvPr/>
        </p:nvSpPr>
        <p:spPr>
          <a:xfrm>
            <a:off x="677932" y="1403169"/>
            <a:ext cx="7992888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Mój </a:t>
            </a:r>
            <a:r>
              <a:rPr lang="pl-PL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prompt</a:t>
            </a:r>
            <a:r>
              <a:rPr lang="pl-PL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pl-PL" b="0" dirty="0">
              <a:effectLst/>
            </a:endParaRPr>
          </a:p>
          <a:p>
            <a:pPr rtl="0">
              <a:spcBef>
                <a:spcPts val="1417"/>
              </a:spcBef>
              <a:buNone/>
            </a:pPr>
            <a:r>
              <a:rPr lang="pl-PL" sz="1800" b="0" i="0" u="none" strike="noStrike" dirty="0">
                <a:solidFill>
                  <a:srgbClr val="A1467E"/>
                </a:solidFill>
                <a:effectLst/>
                <a:latin typeface="Arial" panose="020B0604020202020204" pitchFamily="34" charset="0"/>
              </a:rPr>
              <a:t>Jestem uczniem 4 klasy liceum i chce podjąć pierwszą pracę wakacyjną oraz zadecydować o wyborze kierunku studiów.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>
                <a:solidFill>
                  <a:srgbClr val="A1467E"/>
                </a:solidFill>
                <a:effectLst/>
                <a:latin typeface="Arial" panose="020B0604020202020204" pitchFamily="34" charset="0"/>
              </a:rPr>
              <a:t>Nie wiem kompletnie co mógłbym robić. Nie mam na siebie pomysłu. Wykonałam testy osobowości 16 </a:t>
            </a:r>
            <a:r>
              <a:rPr lang="pl-PL" sz="1800" b="0" i="0" u="none" strike="noStrike" dirty="0" err="1">
                <a:solidFill>
                  <a:srgbClr val="A1467E"/>
                </a:solidFill>
                <a:effectLst/>
                <a:latin typeface="Arial" panose="020B0604020202020204" pitchFamily="34" charset="0"/>
              </a:rPr>
              <a:t>personalities</a:t>
            </a:r>
            <a:r>
              <a:rPr lang="pl-PL" sz="1800" b="0" i="0" u="none" strike="noStrike" dirty="0">
                <a:solidFill>
                  <a:srgbClr val="A1467E"/>
                </a:solidFill>
                <a:effectLst/>
                <a:latin typeface="Arial" panose="020B0604020202020204" pitchFamily="34" charset="0"/>
              </a:rPr>
              <a:t> i test </a:t>
            </a:r>
            <a:r>
              <a:rPr lang="pl-PL" sz="1800" b="0" i="0" u="none" strike="noStrike" dirty="0" err="1">
                <a:solidFill>
                  <a:srgbClr val="A1467E"/>
                </a:solidFill>
                <a:effectLst/>
                <a:latin typeface="Arial" panose="020B0604020202020204" pitchFamily="34" charset="0"/>
              </a:rPr>
              <a:t>Hartmana</a:t>
            </a:r>
            <a:r>
              <a:rPr lang="pl-PL" sz="1800" b="0" i="0" u="none" strike="noStrike" dirty="0">
                <a:solidFill>
                  <a:srgbClr val="A1467E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>
                <a:solidFill>
                  <a:srgbClr val="A1467E"/>
                </a:solidFill>
                <a:effectLst/>
                <a:latin typeface="Arial" panose="020B0604020202020204" pitchFamily="34" charset="0"/>
              </a:rPr>
              <a:t>Posiadam 2 raporty, które załączam.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>
                <a:solidFill>
                  <a:srgbClr val="1E6A39"/>
                </a:solidFill>
                <a:effectLst/>
                <a:latin typeface="Arial" panose="020B0604020202020204" pitchFamily="34" charset="0"/>
              </a:rPr>
              <a:t>Przeanalizuj je pod kątem moich predyspozycji i zaproponuj konkretne role pracy wakacyjnej biorąc pod uwagę testy.</a:t>
            </a:r>
            <a:r>
              <a:rPr lang="pl-PL" sz="1800" b="0" i="0" u="none" strike="noStrike" dirty="0">
                <a:solidFill>
                  <a:srgbClr val="481D3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>
                <a:solidFill>
                  <a:srgbClr val="BE480A"/>
                </a:solidFill>
                <a:effectLst/>
                <a:latin typeface="Arial" panose="020B0604020202020204" pitchFamily="34" charset="0"/>
              </a:rPr>
              <a:t>Wymień w puntach kierunki studiów, w których mógłbym się spełnić. </a:t>
            </a:r>
            <a:endParaRPr lang="pl-PL" b="0" dirty="0">
              <a:effectLst/>
            </a:endParaRPr>
          </a:p>
          <a:p>
            <a:pPr rtl="0">
              <a:spcBef>
                <a:spcPts val="1417"/>
              </a:spcBef>
              <a:buNone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pl-P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można dodać lokalizacje, jakiś ulubiony sport, czy formę spędzania czasu wolnego, wywiad z bliskimi, wyniki Waszych ćwiczeń i refleksji…</a:t>
            </a:r>
            <a:endParaRPr lang="pl-PL" b="0" dirty="0">
              <a:effectLst/>
            </a:endParaRPr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917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683568" y="1203598"/>
            <a:ext cx="3445930" cy="10801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l-PL" sz="108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AI w doradztwie zawodowym </a:t>
            </a:r>
          </a:p>
          <a:p>
            <a:pPr>
              <a:lnSpc>
                <a:spcPct val="170000"/>
              </a:lnSpc>
            </a:pPr>
            <a:r>
              <a:rPr lang="pl-PL" sz="60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– </a:t>
            </a:r>
            <a:r>
              <a:rPr lang="pl-PL" sz="6000" b="1" dirty="0" err="1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case</a:t>
            </a:r>
            <a:r>
              <a:rPr lang="pl-PL" sz="60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pl-PL" sz="6000" b="1" dirty="0" err="1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study</a:t>
            </a:r>
            <a:r>
              <a:rPr lang="pl-PL" sz="60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innowacyjnego</a:t>
            </a:r>
          </a:p>
          <a:p>
            <a:pPr>
              <a:lnSpc>
                <a:spcPct val="170000"/>
              </a:lnSpc>
            </a:pPr>
            <a:r>
              <a:rPr lang="pl-PL" sz="60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wsparcia decyzji edukacyjnych</a:t>
            </a:r>
          </a:p>
          <a:p>
            <a:pPr>
              <a:lnSpc>
                <a:spcPct val="170000"/>
              </a:lnSpc>
            </a:pPr>
            <a:endParaRPr lang="pl-PL" sz="6000" b="1" dirty="0">
              <a:solidFill>
                <a:srgbClr val="26968F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>
              <a:lnSpc>
                <a:spcPct val="170000"/>
              </a:lnSpc>
            </a:pPr>
            <a:r>
              <a:rPr lang="es-ES" sz="40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Anna Mady, Ambasadorka</a:t>
            </a:r>
          </a:p>
          <a:p>
            <a:pPr>
              <a:lnSpc>
                <a:spcPct val="170000"/>
              </a:lnSpc>
            </a:pPr>
            <a:r>
              <a:rPr lang="es-ES" sz="40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Europass &amp; Euroguidance</a:t>
            </a:r>
            <a:endParaRPr lang="pl-PL" sz="4000" b="1" dirty="0">
              <a:solidFill>
                <a:srgbClr val="26968F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1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A578A-240D-2E10-6056-74A2E6784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A7BDA12-12F9-BE74-D83C-DB5BE8A2E32F}"/>
              </a:ext>
            </a:extLst>
          </p:cNvPr>
          <p:cNvSpPr txBox="1"/>
          <p:nvPr/>
        </p:nvSpPr>
        <p:spPr>
          <a:xfrm>
            <a:off x="701824" y="85081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Praca z Chat GPT: odpowiedź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AB5D6D5-EFA8-953B-1A2E-F8BAD8F4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3889"/>
            <a:ext cx="6804248" cy="36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37016-C3E1-F772-FD73-C804F9B4C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08AB727-47D2-C99C-C634-2E99E44B0B3F}"/>
              </a:ext>
            </a:extLst>
          </p:cNvPr>
          <p:cNvSpPr txBox="1"/>
          <p:nvPr/>
        </p:nvSpPr>
        <p:spPr>
          <a:xfrm>
            <a:off x="701824" y="85081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Praca z Chat GPT: odpowiedź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BB43327-6913-C857-6AF8-0D7A9112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9" y="1388854"/>
            <a:ext cx="5428529" cy="35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5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0951B-1E98-0243-3B31-3D6ECBF25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08803CA-96D7-F5CD-40A1-381744DF81FD}"/>
              </a:ext>
            </a:extLst>
          </p:cNvPr>
          <p:cNvSpPr txBox="1"/>
          <p:nvPr/>
        </p:nvSpPr>
        <p:spPr>
          <a:xfrm>
            <a:off x="701824" y="85081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Praca z Chat GPT: odpowiedź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E7C02AB-E53D-78C5-6E47-EA821C32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72480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4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480B9-D18E-F51E-D220-F8919C98D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D4715DE-92B7-283E-A794-4F49759EF321}"/>
              </a:ext>
            </a:extLst>
          </p:cNvPr>
          <p:cNvSpPr txBox="1"/>
          <p:nvPr/>
        </p:nvSpPr>
        <p:spPr>
          <a:xfrm>
            <a:off x="701824" y="77155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Praca z Chat GPT: odpowiedź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6CC479B-AF4E-C79F-E63A-3ECABE6B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5" y="1404268"/>
            <a:ext cx="6416515" cy="35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0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E1520-692E-1A61-D032-3291919A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202012A-BA5E-247C-044F-97DE4BEC0E1C}"/>
              </a:ext>
            </a:extLst>
          </p:cNvPr>
          <p:cNvSpPr txBox="1"/>
          <p:nvPr/>
        </p:nvSpPr>
        <p:spPr>
          <a:xfrm>
            <a:off x="701824" y="85081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Dostosowanie CV pod ogłoszenia stażowe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1923D49-C636-194C-872B-EAD19A64ED10}"/>
              </a:ext>
            </a:extLst>
          </p:cNvPr>
          <p:cNvSpPr txBox="1"/>
          <p:nvPr/>
        </p:nvSpPr>
        <p:spPr>
          <a:xfrm>
            <a:off x="701824" y="1419622"/>
            <a:ext cx="71105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</a:rPr>
              <a:t>Gotowy </a:t>
            </a:r>
            <a:r>
              <a:rPr lang="pl-PL" b="1" dirty="0" err="1">
                <a:latin typeface="Arial" panose="020B0604020202020204" pitchFamily="34" charset="0"/>
              </a:rPr>
              <a:t>prompt</a:t>
            </a:r>
            <a:r>
              <a:rPr lang="pl-PL" b="1" dirty="0">
                <a:latin typeface="Arial" panose="020B0604020202020204" pitchFamily="34" charset="0"/>
              </a:rPr>
              <a:t>:</a:t>
            </a:r>
          </a:p>
          <a:p>
            <a:r>
              <a:rPr lang="pl-PL" dirty="0">
                <a:latin typeface="Arial" panose="020B0604020202020204" pitchFamily="34" charset="0"/>
              </a:rPr>
              <a:t>„Tworze CV dla [stanowisko]. Przeanalizuj kilka ogłoszeń o pracę, które Ci załączę. Analizę ogłoszeń podziel na 3 obszary: 1. oczekiwania i wymagania, które się powielają w ogłoszeniach; 2. oczekiwania unikatowe; 3. wyszczególnij osobno przymiotniki, które się w ofertach powtarzają np. "samodzielny", "dyspozycyjny". Rozwiązanie przedstaw w formie myślników, jako baza do CV. Tutaj ogłoszenia: [xx]</a:t>
            </a:r>
          </a:p>
          <a:p>
            <a:br>
              <a:rPr lang="pl-PL" dirty="0"/>
            </a:br>
            <a:endParaRPr lang="pl-PL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87414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96B21-D7DB-A78F-0E0C-718F5541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1CF4FEC-4A01-4870-42DA-89DDA1C2A7A6}"/>
              </a:ext>
            </a:extLst>
          </p:cNvPr>
          <p:cNvSpPr txBox="1"/>
          <p:nvPr/>
        </p:nvSpPr>
        <p:spPr>
          <a:xfrm>
            <a:off x="701824" y="77155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Dostosowanie CV pod ogłoszenia stażowe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D62C3A4-FAE8-DE06-E437-9E6C9657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5606"/>
            <a:ext cx="45089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6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D06CA-8D62-E7B0-0FB2-72DF5C08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7ED2FC0-8C8A-4D5C-EA92-9E04AE9E793B}"/>
              </a:ext>
            </a:extLst>
          </p:cNvPr>
          <p:cNvSpPr txBox="1"/>
          <p:nvPr/>
        </p:nvSpPr>
        <p:spPr>
          <a:xfrm>
            <a:off x="701824" y="85081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Dostosowanie CV pod ogłoszenia stażowe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D216A1F-917C-FFA0-7EA5-E6C42B5B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>
            <a:fillRect/>
          </a:stretch>
        </p:blipFill>
        <p:spPr bwMode="auto">
          <a:xfrm>
            <a:off x="827584" y="1642898"/>
            <a:ext cx="7556790" cy="301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34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4C0B909-C8AC-BA64-7E7C-5C8B1376B063}"/>
              </a:ext>
            </a:extLst>
          </p:cNvPr>
          <p:cNvSpPr txBox="1"/>
          <p:nvPr/>
        </p:nvSpPr>
        <p:spPr>
          <a:xfrm>
            <a:off x="701824" y="850810"/>
            <a:ext cx="7740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Rynek pracy 2025-2030</a:t>
            </a:r>
          </a:p>
          <a:p>
            <a:br>
              <a:rPr lang="pl-PL" sz="2400" dirty="0">
                <a:latin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</a:rPr>
              <a:t>Trendy technologiczne </a:t>
            </a:r>
          </a:p>
          <a:p>
            <a:br>
              <a:rPr lang="pl-PL" dirty="0">
                <a:latin typeface="Arial" panose="020B0604020202020204" pitchFamily="34" charset="0"/>
              </a:rPr>
            </a:br>
            <a:br>
              <a:rPr lang="pl-PL" b="0" dirty="0">
                <a:effectLst/>
                <a:latin typeface="Arial" panose="020B0604020202020204" pitchFamily="34" charset="0"/>
              </a:rPr>
            </a:br>
            <a:br>
              <a:rPr lang="pl-PL" b="0" dirty="0">
                <a:effectLst/>
                <a:latin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4E80-E3C8-682D-90DC-6320AC161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0"/>
          <a:stretch>
            <a:fillRect/>
          </a:stretch>
        </p:blipFill>
        <p:spPr bwMode="auto">
          <a:xfrm>
            <a:off x="827584" y="2087433"/>
            <a:ext cx="6509149" cy="27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2415388-241A-BD1E-5D8A-B277E2CD7756}"/>
              </a:ext>
            </a:extLst>
          </p:cNvPr>
          <p:cNvSpPr txBox="1"/>
          <p:nvPr/>
        </p:nvSpPr>
        <p:spPr>
          <a:xfrm>
            <a:off x="755576" y="4639110"/>
            <a:ext cx="65527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Źródło</a:t>
            </a:r>
            <a:r>
              <a:rPr lang="en-US" sz="1000" b="0" i="0" u="none" strike="noStrike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: World Economic Forum, Future of Jobs Survey 2025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89180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29C21-4BA1-562D-D7EA-FB6F8EE33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D8541C0-C323-664D-3A18-649E4E68F173}"/>
              </a:ext>
            </a:extLst>
          </p:cNvPr>
          <p:cNvSpPr txBox="1"/>
          <p:nvPr/>
        </p:nvSpPr>
        <p:spPr>
          <a:xfrm>
            <a:off x="701824" y="850810"/>
            <a:ext cx="80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Podsumowanie </a:t>
            </a:r>
            <a:endParaRPr lang="pl-PL" sz="3000" dirty="0">
              <a:solidFill>
                <a:srgbClr val="EF7829"/>
              </a:solidFill>
              <a:latin typeface="Arial" panose="020B0604020202020204" pitchFamily="34" charset="0"/>
            </a:endParaRPr>
          </a:p>
          <a:p>
            <a:br>
              <a:rPr lang="pl-PL" sz="2400" dirty="0"/>
            </a:br>
            <a:endParaRPr lang="pl-PL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A12838-9CF3-D47A-03CA-8B7C760A0411}"/>
              </a:ext>
            </a:extLst>
          </p:cNvPr>
          <p:cNvSpPr txBox="1"/>
          <p:nvPr/>
        </p:nvSpPr>
        <p:spPr>
          <a:xfrm>
            <a:off x="701824" y="1574959"/>
            <a:ext cx="711053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nie jest recepta na życie, ale </a:t>
            </a:r>
            <a:r>
              <a:rPr lang="pl-P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inspiracja </a:t>
            </a:r>
            <a:endParaRPr lang="pl-PL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dalszej </a:t>
            </a:r>
            <a:r>
              <a:rPr lang="pl-P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weryfikacji celu kariery </a:t>
            </a:r>
            <a:endParaRPr lang="pl-PL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</a:t>
            </a:r>
            <a:r>
              <a:rPr lang="pl-P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weryfikacji kierunków studiów/potencjalnych ról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 bliskimi /</a:t>
            </a:r>
            <a:r>
              <a:rPr lang="pl-PL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networkingiem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„jak wygląda ich klasyczny dzień w pracy”, „co lubią w swojej pracy”, „czego nie lubią” </a:t>
            </a:r>
            <a:endParaRPr lang="pl-PL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analizy </a:t>
            </a:r>
            <a:r>
              <a:rPr lang="pl-PL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ścieżek karier osób na LinkedIn</a:t>
            </a:r>
            <a:endParaRPr lang="pl-PL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697876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059582"/>
            <a:ext cx="3672408" cy="16561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120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Q&amp;A</a:t>
            </a:r>
          </a:p>
          <a:p>
            <a:endParaRPr lang="pl-PL" b="1" dirty="0">
              <a:solidFill>
                <a:srgbClr val="26968F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r>
              <a:rPr lang="pl-PL" sz="67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Anna Mady</a:t>
            </a:r>
          </a:p>
          <a:p>
            <a:endParaRPr lang="pl-PL" sz="6700" b="1" dirty="0">
              <a:solidFill>
                <a:srgbClr val="26968F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r>
              <a:rPr lang="pl-PL" sz="6700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Ania.M.Mady@gmail.com</a:t>
            </a:r>
          </a:p>
          <a:p>
            <a:br>
              <a:rPr lang="pl-PL" dirty="0"/>
            </a:br>
            <a:endParaRPr lang="pl-PL" b="1" dirty="0">
              <a:solidFill>
                <a:srgbClr val="26968F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AAB08975-7067-45B7-F464-FD3EB7F49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4020"/>
          <a:stretch>
            <a:fillRect/>
          </a:stretch>
        </p:blipFill>
        <p:spPr bwMode="auto">
          <a:xfrm>
            <a:off x="1743451" y="2427734"/>
            <a:ext cx="12646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B97522B-C2D4-C0F7-6E62-E27C2DC184EE}"/>
              </a:ext>
            </a:extLst>
          </p:cNvPr>
          <p:cNvSpPr txBox="1"/>
          <p:nvPr/>
        </p:nvSpPr>
        <p:spPr>
          <a:xfrm>
            <a:off x="701824" y="850810"/>
            <a:ext cx="774035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O mnie: Anna Mady</a:t>
            </a:r>
            <a:endParaRPr lang="pl-PL" sz="3000" b="0" i="0" u="none" strike="noStrike" dirty="0">
              <a:solidFill>
                <a:srgbClr val="EF7829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2005 – 2010: Studia Wychowania Fizycznego </a:t>
            </a:r>
            <a:endParaRPr lang="pl-PL" sz="10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2005 – 2016: Praca w sprzedaży </a:t>
            </a:r>
            <a:endParaRPr lang="pl-PL" sz="10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2016: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Zmiana branży i zawodu </a:t>
            </a:r>
            <a:endParaRPr lang="pl-PL" sz="10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2017 – 2020: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Ekspert HR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rekrutacja,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employer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branding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onboarding</a:t>
            </a:r>
            <a:endParaRPr lang="pl-PL" sz="10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Od 2020: Doradca Kariery w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Career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Angels</a:t>
            </a:r>
            <a:endParaRPr lang="pl-PL" sz="10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Od 2021: Gościnny Wykładowca: WUT BS, ALK, KUL</a:t>
            </a:r>
            <a:endParaRPr lang="pl-PL" sz="10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Od 2025: Doradca Kariery 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freelancer</a:t>
            </a:r>
            <a:endParaRPr lang="pl-PL" sz="1000" b="1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431991" rtl="0">
              <a:spcBef>
                <a:spcPts val="566"/>
              </a:spcBef>
            </a:pP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Trener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WCIES, BIGRAM (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outplacement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FRSE </a:t>
            </a:r>
          </a:p>
          <a:p>
            <a:pPr marL="431991">
              <a:spcBef>
                <a:spcPts val="566"/>
              </a:spcBef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              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Ambasador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Europass &amp; Euroguidance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431991" rtl="0">
              <a:spcBef>
                <a:spcPts val="566"/>
              </a:spcBef>
            </a:pP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             </a:t>
            </a:r>
            <a:r>
              <a:rPr lang="pl-P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Konsultant Kariery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 Biurze Karier Leona Koźmińskiego </a:t>
            </a:r>
            <a:endParaRPr lang="pl-PL" b="0" dirty="0">
              <a:effectLst/>
            </a:endParaRPr>
          </a:p>
          <a:p>
            <a:pPr>
              <a:buNone/>
            </a:pPr>
            <a:br>
              <a:rPr lang="pl-PL" b="0" dirty="0">
                <a:effectLst/>
              </a:rPr>
            </a:br>
            <a:br>
              <a:rPr lang="pl-PL" b="0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279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573B5-5E4C-07CA-DBA2-3ACED58C5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143483E-8E9E-2D51-883D-896246E80551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</p:spTree>
    <p:extLst>
      <p:ext uri="{BB962C8B-B14F-4D97-AF65-F5344CB8AC3E}">
        <p14:creationId xmlns:p14="http://schemas.microsoft.com/office/powerpoint/2010/main" val="379064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5688-F04E-9AEF-DC77-8F3950723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2F15A09-73DF-CC9F-6D0B-58E85F9E6F72}"/>
              </a:ext>
            </a:extLst>
          </p:cNvPr>
          <p:cNvSpPr txBox="1"/>
          <p:nvPr/>
        </p:nvSpPr>
        <p:spPr>
          <a:xfrm>
            <a:off x="1331640" y="1615609"/>
            <a:ext cx="655272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Z jakimi pytaniami</a:t>
            </a:r>
          </a:p>
          <a:p>
            <a:pPr algn="ctr"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przychodzą do Was </a:t>
            </a:r>
          </a:p>
          <a:p>
            <a:pPr algn="ctr"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klienci / uczniowie?</a:t>
            </a:r>
            <a:endParaRPr lang="pl-PL" sz="3000" b="0" i="0" u="none" strike="noStrike" dirty="0">
              <a:solidFill>
                <a:srgbClr val="EF7829"/>
              </a:solidFill>
              <a:effectLst/>
              <a:latin typeface="Arial" panose="020B0604020202020204" pitchFamily="34" charset="0"/>
            </a:endParaRPr>
          </a:p>
          <a:p>
            <a:pPr algn="ctr" rtl="0" fontAlgn="base">
              <a:spcBef>
                <a:spcPts val="566"/>
              </a:spcBef>
            </a:pPr>
            <a:br>
              <a:rPr lang="pl-PL" b="0" dirty="0">
                <a:solidFill>
                  <a:srgbClr val="EF7829"/>
                </a:solidFill>
                <a:effectLst/>
              </a:rPr>
            </a:br>
            <a:endParaRPr lang="pl-PL" dirty="0">
              <a:solidFill>
                <a:srgbClr val="EF7829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5D03649-E92E-9842-F9A0-293C3A33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8" r="11423"/>
          <a:stretch>
            <a:fillRect/>
          </a:stretch>
        </p:blipFill>
        <p:spPr>
          <a:xfrm>
            <a:off x="0" y="1707654"/>
            <a:ext cx="2843808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2D0BF-C32A-5EF6-490F-7E8F0BC3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0FDEDC1-DB78-6478-C0AD-DD051DFF15B7}"/>
              </a:ext>
            </a:extLst>
          </p:cNvPr>
          <p:cNvSpPr txBox="1"/>
          <p:nvPr/>
        </p:nvSpPr>
        <p:spPr>
          <a:xfrm>
            <a:off x="701824" y="850810"/>
            <a:ext cx="80466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Pytania klientów:</a:t>
            </a:r>
          </a:p>
          <a:p>
            <a:pPr rtl="0" fontAlgn="base"/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Nie wiem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co chce robić w życiu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 wiem </a:t>
            </a:r>
            <a:r>
              <a:rPr lang="pl-PL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 czym jestem dobry</a:t>
            </a:r>
            <a:r>
              <a:rPr lang="pl-PL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Jakie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mam mocne strony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i predyspozycje?</a:t>
            </a:r>
            <a:endParaRPr lang="pl-PL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 wiem </a:t>
            </a:r>
            <a:r>
              <a:rPr lang="pl-PL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jaką szkołę wybrać </a:t>
            </a:r>
            <a:r>
              <a:rPr lang="pl-PL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 studia?</a:t>
            </a: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Nie wiem do czego /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do jakiej pracy się nadaje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marL="285750" indent="-285750" rtl="0" fontAlgn="base"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Nie wiem…</a:t>
            </a:r>
            <a:br>
              <a:rPr lang="pl-PL" b="0" dirty="0">
                <a:effectLst/>
              </a:rPr>
            </a:br>
            <a:br>
              <a:rPr lang="pl-PL" b="0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9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1A84-1A43-B0CF-B5F2-4C771224D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DB44A9D-6A6C-93F1-D977-5E0E2C9D6D94}"/>
              </a:ext>
            </a:extLst>
          </p:cNvPr>
          <p:cNvSpPr txBox="1"/>
          <p:nvPr/>
        </p:nvSpPr>
        <p:spPr>
          <a:xfrm>
            <a:off x="-36512" y="1851670"/>
            <a:ext cx="9073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Czeg</a:t>
            </a:r>
            <a:r>
              <a:rPr lang="pl-PL" sz="3000" b="1" dirty="0">
                <a:solidFill>
                  <a:srgbClr val="EF7829"/>
                </a:solidFill>
                <a:latin typeface="Arial" panose="020B0604020202020204" pitchFamily="34" charset="0"/>
              </a:rPr>
              <a:t>o brakuje</a:t>
            </a:r>
            <a:endParaRPr lang="pl-PL" sz="3000" b="1" dirty="0">
              <a:solidFill>
                <a:srgbClr val="EF7829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Doradcy Zawodowemu?</a:t>
            </a:r>
            <a:endParaRPr lang="pl-PL" dirty="0">
              <a:solidFill>
                <a:srgbClr val="EF7829"/>
              </a:solidFill>
            </a:endParaRPr>
          </a:p>
        </p:txBody>
      </p:sp>
      <p:pic>
        <p:nvPicPr>
          <p:cNvPr id="11" name="Obraz 10" descr="Obraz zawierający rysowanie, szkic, clipart, Grafika liniowa&#10;&#10;Zawartość wygenerowana przez AI może być niepoprawna.">
            <a:extLst>
              <a:ext uri="{FF2B5EF4-FFF2-40B4-BE49-F238E27FC236}">
                <a16:creationId xmlns:a16="http://schemas.microsoft.com/office/drawing/2014/main" id="{862320A8-DD47-5EF9-4DA3-B7D00DAA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0" t="11200" r="7601"/>
          <a:stretch>
            <a:fillRect/>
          </a:stretch>
        </p:blipFill>
        <p:spPr>
          <a:xfrm>
            <a:off x="6732240" y="380578"/>
            <a:ext cx="2448272" cy="45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FF2F8-386F-44A2-498D-ED3EC2B8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F94DEA5-C9AC-8054-C72D-E2CF7B59FE58}"/>
              </a:ext>
            </a:extLst>
          </p:cNvPr>
          <p:cNvSpPr txBox="1"/>
          <p:nvPr/>
        </p:nvSpPr>
        <p:spPr>
          <a:xfrm>
            <a:off x="1115616" y="1779662"/>
            <a:ext cx="691276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endParaRPr lang="pl-PL" sz="3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66"/>
              </a:spcBef>
            </a:pPr>
            <a:br>
              <a:rPr lang="pl-PL" b="0" dirty="0">
                <a:effectLst/>
              </a:rPr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10F7C3C-493D-7DF9-CF37-FBECCE14F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716538"/>
            <a:ext cx="6264696" cy="417646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6FD6A55-10CD-17EA-73CA-440BCD3AC548}"/>
              </a:ext>
            </a:extLst>
          </p:cNvPr>
          <p:cNvSpPr txBox="1"/>
          <p:nvPr/>
        </p:nvSpPr>
        <p:spPr>
          <a:xfrm>
            <a:off x="-1836712" y="1233676"/>
            <a:ext cx="907300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pl-PL" sz="3500" b="1" dirty="0">
                <a:solidFill>
                  <a:srgbClr val="EF7829"/>
                </a:solidFill>
                <a:effectLst/>
                <a:latin typeface="Freestyle Script" panose="030804020302050B0404" pitchFamily="66" charset="0"/>
              </a:rPr>
              <a:t>CZAS</a:t>
            </a:r>
            <a:endParaRPr lang="pl-PL" sz="3500" b="1" dirty="0">
              <a:solidFill>
                <a:srgbClr val="EF7829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3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6BB2-7058-CE4F-BBF9-55711D420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1AFDD93-C5A4-3CA6-A987-B8E941BE9A78}"/>
              </a:ext>
            </a:extLst>
          </p:cNvPr>
          <p:cNvSpPr txBox="1"/>
          <p:nvPr/>
        </p:nvSpPr>
        <p:spPr>
          <a:xfrm>
            <a:off x="701824" y="850810"/>
            <a:ext cx="80466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Proces poszukiwania pracy</a:t>
            </a:r>
          </a:p>
          <a:p>
            <a:pPr rtl="0" fontAlgn="base"/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Wyznacz cel </a:t>
            </a:r>
            <a:r>
              <a:rPr lang="pl-PL" dirty="0">
                <a:latin typeface="Arial" panose="020B0604020202020204" pitchFamily="34" charset="0"/>
              </a:rPr>
              <a:t>→ możliwie najbardziej precyzyjny i realistyczny </a:t>
            </a:r>
          </a:p>
          <a:p>
            <a:r>
              <a:rPr lang="pl-PL" dirty="0">
                <a:latin typeface="Arial" panose="020B0604020202020204" pitchFamily="34" charset="0"/>
              </a:rPr>
              <a:t>     (czasem linia najmniejszego oporu)</a:t>
            </a:r>
          </a:p>
        </p:txBody>
      </p:sp>
    </p:spTree>
    <p:extLst>
      <p:ext uri="{BB962C8B-B14F-4D97-AF65-F5344CB8AC3E}">
        <p14:creationId xmlns:p14="http://schemas.microsoft.com/office/powerpoint/2010/main" val="16538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9F132-EE93-2613-8A09-B6722A397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ACC1D19-4902-BAF5-DE62-7810795C3AE1}"/>
              </a:ext>
            </a:extLst>
          </p:cNvPr>
          <p:cNvSpPr txBox="1"/>
          <p:nvPr/>
        </p:nvSpPr>
        <p:spPr>
          <a:xfrm>
            <a:off x="701824" y="850810"/>
            <a:ext cx="804664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pl-PL" sz="3000" b="1" dirty="0">
                <a:solidFill>
                  <a:srgbClr val="EF7829"/>
                </a:solidFill>
                <a:effectLst/>
                <a:latin typeface="Arial" panose="020B0604020202020204" pitchFamily="34" charset="0"/>
              </a:rPr>
              <a:t>Proces poszukiwania pracy</a:t>
            </a:r>
          </a:p>
          <a:p>
            <a:pPr rtl="0" fontAlgn="base"/>
            <a:endParaRPr lang="pl-PL" sz="2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Wyznacz cel </a:t>
            </a:r>
            <a:r>
              <a:rPr lang="pl-PL" dirty="0">
                <a:latin typeface="Arial" panose="020B0604020202020204" pitchFamily="34" charset="0"/>
              </a:rPr>
              <a:t>→ możliwie najbardziej precyzyjny i realistyczny </a:t>
            </a:r>
          </a:p>
          <a:p>
            <a:r>
              <a:rPr lang="pl-PL" dirty="0">
                <a:latin typeface="Arial" panose="020B0604020202020204" pitchFamily="34" charset="0"/>
              </a:rPr>
              <a:t>     (czasem linia najmniejszego oporu)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</a:rPr>
              <a:t>USP</a:t>
            </a:r>
            <a:r>
              <a:rPr lang="pl-PL" dirty="0">
                <a:latin typeface="Arial" panose="020B0604020202020204" pitchFamily="34" charset="0"/>
              </a:rPr>
              <a:t> → dlaczego jesteś najlepszym kandydatem?</a:t>
            </a:r>
          </a:p>
          <a:p>
            <a:pPr rtl="0" fontAlgn="base">
              <a:spcBef>
                <a:spcPts val="566"/>
              </a:spcBef>
            </a:pPr>
            <a:br>
              <a:rPr lang="pl-PL" b="0" dirty="0">
                <a:effectLst/>
              </a:rPr>
            </a:br>
            <a:br>
              <a:rPr lang="pl-PL" b="0" dirty="0">
                <a:effectLst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280285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</TotalTime>
  <Words>887</Words>
  <Application>Microsoft Office PowerPoint</Application>
  <PresentationFormat>Pokaz na ekranie (16:9)</PresentationFormat>
  <Paragraphs>132</Paragraphs>
  <Slides>30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Calibri</vt:lpstr>
      <vt:lpstr>Freestyle Script</vt:lpstr>
      <vt:lpstr>Noto Sans Symbols</vt:lpstr>
      <vt:lpstr>Open Sans ExtraBold</vt:lpstr>
      <vt:lpstr>9_Projekt niestandardowy</vt:lpstr>
      <vt:lpstr>10_Projekt niestandardowy</vt:lpstr>
      <vt:lpstr>2_Projekt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Anna Mady</cp:lastModifiedBy>
  <cp:revision>619</cp:revision>
  <cp:lastPrinted>2021-08-09T10:24:16Z</cp:lastPrinted>
  <dcterms:created xsi:type="dcterms:W3CDTF">2020-03-05T13:08:24Z</dcterms:created>
  <dcterms:modified xsi:type="dcterms:W3CDTF">2025-12-02T10:08:05Z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