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64" r:id="rId2"/>
    <p:sldMasterId id="2147483752" r:id="rId3"/>
  </p:sldMasterIdLst>
  <p:notesMasterIdLst>
    <p:notesMasterId r:id="rId24"/>
  </p:notesMasterIdLst>
  <p:sldIdLst>
    <p:sldId id="279" r:id="rId4"/>
    <p:sldId id="283" r:id="rId5"/>
    <p:sldId id="291" r:id="rId6"/>
    <p:sldId id="284" r:id="rId7"/>
    <p:sldId id="282" r:id="rId8"/>
    <p:sldId id="301" r:id="rId9"/>
    <p:sldId id="293" r:id="rId10"/>
    <p:sldId id="295" r:id="rId11"/>
    <p:sldId id="294" r:id="rId12"/>
    <p:sldId id="288" r:id="rId13"/>
    <p:sldId id="289" r:id="rId14"/>
    <p:sldId id="290" r:id="rId15"/>
    <p:sldId id="297" r:id="rId16"/>
    <p:sldId id="298" r:id="rId17"/>
    <p:sldId id="285" r:id="rId18"/>
    <p:sldId id="300" r:id="rId19"/>
    <p:sldId id="299" r:id="rId20"/>
    <p:sldId id="287" r:id="rId21"/>
    <p:sldId id="286" r:id="rId22"/>
    <p:sldId id="280" r:id="rId23"/>
  </p:sldIdLst>
  <p:sldSz cx="9144000" cy="5143500" type="screen16x9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68F"/>
    <a:srgbClr val="EF7829"/>
    <a:srgbClr val="003A42"/>
    <a:srgbClr val="007FC8"/>
    <a:srgbClr val="1697D3"/>
    <a:srgbClr val="3B5A9A"/>
    <a:srgbClr val="B05CA2"/>
    <a:srgbClr val="FF6565"/>
    <a:srgbClr val="15BCC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F5BA6-3630-4D1B-A13D-D593521AB046}" v="3" dt="2025-01-27T09:47:10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>
      <p:cViewPr varScale="1">
        <p:scale>
          <a:sx n="120" d="100"/>
          <a:sy n="120" d="100"/>
        </p:scale>
        <p:origin x="20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CE102A8-8D75-4F94-974F-E538C2ED4DFB}" type="datetimeFigureOut">
              <a:rPr lang="pl-PL"/>
              <a:pPr>
                <a:defRPr/>
              </a:pPr>
              <a:t>03.12.2025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0978B9-01A2-4392-B3A6-698453BCBC5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3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785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978B9-01A2-4392-B3A6-698453BCBC50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293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716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501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01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625717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1357304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410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69C764-56B2-0F64-26E8-B2CF26EA7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B5079D-8CC8-EB38-B755-9DB0E41C54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" TargetMode="External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www.mural.c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" TargetMode="External"/><Relationship Id="rId2" Type="http://schemas.openxmlformats.org/officeDocument/2006/relationships/hyperlink" Target="https://www.jobscan.co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ezi.a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be.edu.pl/" TargetMode="External"/><Relationship Id="rId7" Type="http://schemas.openxmlformats.org/officeDocument/2006/relationships/hyperlink" Target="https://www.linkedin.com/" TargetMode="External"/><Relationship Id="rId2" Type="http://schemas.openxmlformats.org/officeDocument/2006/relationships/hyperlink" Target="https://europa.eu/europas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ites.google.com/" TargetMode="External"/><Relationship Id="rId5" Type="http://schemas.openxmlformats.org/officeDocument/2006/relationships/hyperlink" Target="https://www.canva.com/" TargetMode="External"/><Relationship Id="rId4" Type="http://schemas.openxmlformats.org/officeDocument/2006/relationships/hyperlink" Target="https://openbadge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pin.com/" TargetMode="External"/><Relationship Id="rId2" Type="http://schemas.openxmlformats.org/officeDocument/2006/relationships/hyperlink" Target="https://www.vfairs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lickmeeting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9F1D45-128C-3415-22CA-DAE642A8F9E7}"/>
              </a:ext>
            </a:extLst>
          </p:cNvPr>
          <p:cNvSpPr txBox="1"/>
          <p:nvPr/>
        </p:nvSpPr>
        <p:spPr>
          <a:xfrm>
            <a:off x="755576" y="3368432"/>
            <a:ext cx="7128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C40D583-EFE4-151D-3251-58BF33043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22012"/>
              </p:ext>
            </p:extLst>
          </p:nvPr>
        </p:nvGraphicFramePr>
        <p:xfrm>
          <a:off x="683568" y="1017270"/>
          <a:ext cx="77048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345735644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1254937909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97599593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Narzędzia pracy grupowej i facylitacji</a:t>
                      </a:r>
                    </a:p>
                    <a:p>
                      <a:pPr algn="ctr"/>
                      <a:r>
                        <a:rPr lang="pl-PL" b="1" dirty="0"/>
                        <a:t>TOP narzędzia dla edukatorów i doradców: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8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    </a:t>
                      </a:r>
                      <a:r>
                        <a:rPr lang="pl-PL" b="1" dirty="0" err="1"/>
                        <a:t>Padlet</a:t>
                      </a:r>
                      <a:endParaRPr lang="pl-P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tablice inspiracji, burza mózgów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linkClick r:id="rId2"/>
                        </a:rPr>
                        <a:t>https://padlet.com</a:t>
                      </a:r>
                      <a:endParaRPr lang="pl-P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2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    Miro / Mural</a:t>
                      </a:r>
                      <a:endParaRPr lang="pl-PL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wirtualne warsztaty, mapy kompetencji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hlinkClick r:id="rId3"/>
                        </a:rPr>
                        <a:t>https://miro.com</a:t>
                      </a:r>
                      <a:br>
                        <a:rPr lang="pl-PL" dirty="0"/>
                      </a:br>
                      <a:r>
                        <a:rPr lang="pl-PL" dirty="0">
                          <a:hlinkClick r:id="rId4"/>
                        </a:rPr>
                        <a:t>https://www.mural.co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       </a:t>
                      </a:r>
                      <a:r>
                        <a:rPr lang="pl-PL" b="1" dirty="0" err="1"/>
                        <a:t>Mentimeter</a:t>
                      </a:r>
                      <a:endParaRPr lang="pl-P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quizy, ankiety live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hlinkClick r:id="rId5"/>
                        </a:rPr>
                        <a:t>https://www.mentimeter.com</a:t>
                      </a:r>
                      <a:endParaRPr lang="pl-P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3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93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DF9CBC5D-D55D-351E-33B3-CDC0086F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, logo, tekst, Czcionka&#10;&#10;Opis wygenerowany automatycznie">
            <a:extLst>
              <a:ext uri="{FF2B5EF4-FFF2-40B4-BE49-F238E27FC236}">
                <a16:creationId xmlns:a16="http://schemas.microsoft.com/office/drawing/2014/main" id="{C2F25D1B-3972-1C1E-1E58-88F170D8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27534"/>
            <a:ext cx="7772400" cy="42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8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8B936E2-D299-9F62-ECFD-B0BD2042CBC2}"/>
              </a:ext>
            </a:extLst>
          </p:cNvPr>
          <p:cNvSpPr txBox="1"/>
          <p:nvPr/>
        </p:nvSpPr>
        <p:spPr>
          <a:xfrm>
            <a:off x="971600" y="646817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26968F"/>
                </a:solidFill>
              </a:rPr>
              <a:t>AI w pracy doradcy zawodowego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19A0AFE-26AA-A364-26C3-FAEF3424205A}"/>
              </a:ext>
            </a:extLst>
          </p:cNvPr>
          <p:cNvSpPr txBox="1"/>
          <p:nvPr/>
        </p:nvSpPr>
        <p:spPr>
          <a:xfrm>
            <a:off x="1259632" y="1390559"/>
            <a:ext cx="69127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Jak AI wspiera doradcę?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968F"/>
                </a:solidFill>
              </a:rPr>
              <a:t>Analiza CV i ofert pracy</a:t>
            </a:r>
            <a:r>
              <a:rPr lang="pl-PL" sz="2000" dirty="0">
                <a:solidFill>
                  <a:srgbClr val="26968F"/>
                </a:solidFill>
              </a:rPr>
              <a:t> </a:t>
            </a:r>
            <a:r>
              <a:rPr lang="pl-PL" sz="2000" dirty="0"/>
              <a:t>– szybkie dopasowania, rekomendacje.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968F"/>
                </a:solidFill>
              </a:rPr>
              <a:t>Symulacje rozmów kwalifikacyjnych</a:t>
            </a:r>
            <a:r>
              <a:rPr lang="pl-PL" sz="2000" dirty="0">
                <a:solidFill>
                  <a:srgbClr val="26968F"/>
                </a:solidFill>
              </a:rPr>
              <a:t> </a:t>
            </a:r>
            <a:r>
              <a:rPr lang="pl-PL" sz="2000" dirty="0"/>
              <a:t>– trening bez stresu, </a:t>
            </a:r>
            <a:br>
              <a:rPr lang="pl-PL" sz="2000" dirty="0"/>
            </a:br>
            <a:r>
              <a:rPr lang="pl-PL" sz="2000" dirty="0"/>
              <a:t>  głosowy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968F"/>
                </a:solidFill>
              </a:rPr>
              <a:t>Personalizowane ścieżki kariery</a:t>
            </a:r>
            <a:r>
              <a:rPr lang="pl-PL" sz="2000" dirty="0">
                <a:solidFill>
                  <a:srgbClr val="26968F"/>
                </a:solidFill>
              </a:rPr>
              <a:t> </a:t>
            </a:r>
            <a:r>
              <a:rPr lang="pl-PL" sz="2000" dirty="0"/>
              <a:t>– algorytmy analizują kompetencje i potencjał.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968F"/>
                </a:solidFill>
              </a:rPr>
              <a:t>Automatyczne testy i interpretacje</a:t>
            </a:r>
            <a:r>
              <a:rPr lang="pl-PL" sz="2000" dirty="0">
                <a:solidFill>
                  <a:srgbClr val="26968F"/>
                </a:solidFill>
              </a:rPr>
              <a:t> </a:t>
            </a:r>
            <a:r>
              <a:rPr lang="pl-PL" sz="2000" dirty="0"/>
              <a:t>– szybki punkt wyjścia do rozmowy.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6968F"/>
                </a:solidFill>
              </a:rPr>
              <a:t>Monitorowanie trendów rynku pracy</a:t>
            </a:r>
            <a:r>
              <a:rPr lang="pl-PL" sz="2000" dirty="0">
                <a:solidFill>
                  <a:srgbClr val="26968F"/>
                </a:solidFill>
              </a:rPr>
              <a:t> </a:t>
            </a:r>
            <a:r>
              <a:rPr lang="pl-PL" sz="2000" dirty="0"/>
              <a:t>– zawody rozwijające się i zanikające.</a:t>
            </a:r>
          </a:p>
        </p:txBody>
      </p:sp>
    </p:spTree>
    <p:extLst>
      <p:ext uri="{BB962C8B-B14F-4D97-AF65-F5344CB8AC3E}">
        <p14:creationId xmlns:p14="http://schemas.microsoft.com/office/powerpoint/2010/main" val="216142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3A3F63-19ED-8329-C84E-4948AB1BD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4" y="843558"/>
            <a:ext cx="878025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6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360FB8-9F6C-F5DC-42AF-A467770B6EC8}"/>
              </a:ext>
            </a:extLst>
          </p:cNvPr>
          <p:cNvSpPr txBox="1"/>
          <p:nvPr/>
        </p:nvSpPr>
        <p:spPr>
          <a:xfrm>
            <a:off x="1763688" y="195486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26968F"/>
                </a:solidFill>
              </a:rPr>
              <a:t>Użyteczne narzędzia AI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F88A0C2-5A16-8851-C850-F17BC3C05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04599"/>
              </p:ext>
            </p:extLst>
          </p:nvPr>
        </p:nvGraphicFramePr>
        <p:xfrm>
          <a:off x="107503" y="-26331"/>
          <a:ext cx="8928993" cy="505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104126268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324194375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34177323"/>
                    </a:ext>
                  </a:extLst>
                </a:gridCol>
              </a:tblGrid>
              <a:tr h="1676046">
                <a:tc>
                  <a:txBody>
                    <a:bodyPr/>
                    <a:lstStyle/>
                    <a:p>
                      <a:r>
                        <a:rPr lang="pl-PL" sz="1800" b="1" dirty="0" err="1">
                          <a:solidFill>
                            <a:schemeClr val="tx1"/>
                          </a:solidFill>
                        </a:rPr>
                        <a:t>Jobscan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 i O*NET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Porównuje CV z ogłoszeniem pracy i oblicza poziom dopasowania.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Daje konkretne wskazówki, jak poprawić dokumenty. Ogromna baza analiz zawodów.</a:t>
                      </a:r>
                    </a:p>
                    <a:p>
                      <a:r>
                        <a:rPr lang="pl-P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Wiele narzędzi używanych w Polsce opiera się o dane O*NET + modele AI.</a:t>
                      </a:r>
                    </a:p>
                    <a:p>
                      <a:pPr marL="0" algn="l" defTabSz="914400" rtl="0" eaLnBrk="1" latinLnBrk="0" hangingPunct="1"/>
                      <a:endParaRPr lang="pl-P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hlinkClick r:id="rId2"/>
                        </a:rPr>
                        <a:t>https://www.jobscan.co</a:t>
                      </a:r>
                      <a:endParaRPr lang="pl-PL" dirty="0"/>
                    </a:p>
                    <a:p>
                      <a:r>
                        <a:rPr lang="pl-PL" dirty="0">
                          <a:hlinkClick r:id="rId3"/>
                        </a:rPr>
                        <a:t>https://www.onetonline.org</a:t>
                      </a:r>
                      <a:endParaRPr lang="pl-PL" dirty="0"/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74502"/>
                  </a:ext>
                </a:extLst>
              </a:tr>
              <a:tr h="110764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Interview </a:t>
                      </a:r>
                      <a:r>
                        <a:rPr lang="pl-PL" sz="1800" b="1" dirty="0" err="1">
                          <a:solidFill>
                            <a:schemeClr val="tx1"/>
                          </a:solidFill>
                        </a:rPr>
                        <a:t>Warmup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 (Google)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Trening rozmów z AI.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Analiza odpowiedzi, słów kluczowych, sposobu wypowiedzi.</a:t>
                      </a: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hlinkClick r:id="rId4"/>
                        </a:rPr>
                        <a:t>https://www.rezi.ai</a:t>
                      </a:r>
                      <a:endParaRPr lang="pl-PL" sz="1400" dirty="0"/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60456"/>
                  </a:ext>
                </a:extLst>
              </a:tr>
              <a:tr h="110764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Rezi AI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Generuje profesjonalne CV zgodnie z wymaganiami ATS.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Analizuje CV i podpowiada, jak je dopasować do oferty.</a:t>
                      </a: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hlinkClick r:id="rId4"/>
                        </a:rPr>
                        <a:t>https://www.rezi.ai</a:t>
                      </a:r>
                      <a:endParaRPr lang="pl-PL" sz="1400" dirty="0"/>
                    </a:p>
                    <a:p>
                      <a:endParaRPr lang="pl-PL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80131"/>
                  </a:ext>
                </a:extLst>
              </a:tr>
              <a:tr h="1165945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KICKRESUME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Tworzy CV, listy motywacyjne i portfolio.</a:t>
                      </a:r>
                    </a:p>
                    <a:p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Posiada moduł AI, który generuje treści pod branżę</a:t>
                      </a:r>
                    </a:p>
                    <a:p>
                      <a:endParaRPr lang="pl-PL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://</a:t>
                      </a:r>
                      <a:r>
                        <a:rPr lang="pl-PL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www.kickresume.com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6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Strona internetowa, zrzut ekranu, Reklama internetowa&#10;&#10;Opis wygenerowany automatycznie">
            <a:extLst>
              <a:ext uri="{FF2B5EF4-FFF2-40B4-BE49-F238E27FC236}">
                <a16:creationId xmlns:a16="http://schemas.microsoft.com/office/drawing/2014/main" id="{8C3500A7-3584-16D3-2421-3CDBE087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" y="771550"/>
            <a:ext cx="81632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360FB8-9F6C-F5DC-42AF-A467770B6EC8}"/>
              </a:ext>
            </a:extLst>
          </p:cNvPr>
          <p:cNvSpPr txBox="1"/>
          <p:nvPr/>
        </p:nvSpPr>
        <p:spPr>
          <a:xfrm>
            <a:off x="683568" y="915566"/>
            <a:ext cx="712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26968F"/>
                </a:solidFill>
              </a:rPr>
              <a:t>E-portfolio i śledzenie postępów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6F28DA-C067-7039-B8C8-DDAAF021172E}"/>
              </a:ext>
            </a:extLst>
          </p:cNvPr>
          <p:cNvSpPr txBox="1"/>
          <p:nvPr/>
        </p:nvSpPr>
        <p:spPr>
          <a:xfrm>
            <a:off x="683568" y="1563638"/>
            <a:ext cx="71287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400" b="1" dirty="0" err="1"/>
              <a:t>Europass</a:t>
            </a:r>
            <a:r>
              <a:rPr lang="pl-PL" sz="1400" b="1" dirty="0"/>
              <a:t> – Profil kompetencji</a:t>
            </a:r>
            <a:br>
              <a:rPr lang="pl-PL" sz="1400" dirty="0"/>
            </a:br>
            <a:r>
              <a:rPr lang="pl-PL" sz="1400" dirty="0">
                <a:hlinkClick r:id="rId2"/>
              </a:rPr>
              <a:t>https://europa.eu/europass</a:t>
            </a:r>
            <a:br>
              <a:rPr lang="pl-PL" sz="1400" dirty="0"/>
            </a:br>
            <a:r>
              <a:rPr lang="pl-PL" sz="1400" dirty="0"/>
              <a:t>– tworzenie CV, dokumentów i profilu umiejętności; uznawane w całej Europie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/>
              <a:t>Instytut Badań Edukacyjnych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hlinkClick r:id="rId3"/>
              </a:rPr>
              <a:t>https://ibe.edu.pl</a:t>
            </a:r>
            <a:br>
              <a:rPr lang="pl-PL" sz="1400" dirty="0"/>
            </a:br>
            <a:r>
              <a:rPr lang="pl-PL" sz="1400" dirty="0"/>
              <a:t>– potwierdzanie umiejętności w formie cyfrowych odznak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/>
              <a:t>Learning </a:t>
            </a:r>
            <a:r>
              <a:rPr lang="pl-PL" sz="1400" b="1" dirty="0" err="1"/>
              <a:t>Badges</a:t>
            </a:r>
            <a:r>
              <a:rPr lang="pl-PL" sz="1400" b="1" dirty="0"/>
              <a:t> / Open </a:t>
            </a:r>
            <a:r>
              <a:rPr lang="pl-PL" sz="1400" b="1" dirty="0" err="1"/>
              <a:t>Badges</a:t>
            </a:r>
            <a:br>
              <a:rPr lang="pl-PL" sz="1400" dirty="0"/>
            </a:br>
            <a:r>
              <a:rPr lang="pl-PL" sz="1400" dirty="0">
                <a:hlinkClick r:id="rId4"/>
              </a:rPr>
              <a:t>https://openbadges.org</a:t>
            </a:r>
            <a:br>
              <a:rPr lang="pl-PL" sz="1400" dirty="0"/>
            </a:br>
            <a:r>
              <a:rPr lang="pl-PL" sz="1400" dirty="0"/>
              <a:t>– proste odznaki za konkretne kompetencje lub ukończone zadania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 err="1"/>
              <a:t>Canva</a:t>
            </a:r>
            <a:r>
              <a:rPr lang="pl-PL" sz="1400" b="1" dirty="0"/>
              <a:t> – portfolio i wizualne CV</a:t>
            </a:r>
            <a:br>
              <a:rPr lang="pl-PL" sz="1400" dirty="0"/>
            </a:br>
            <a:r>
              <a:rPr lang="pl-PL" sz="1400" dirty="0">
                <a:hlinkClick r:id="rId5"/>
              </a:rPr>
              <a:t>https://www.canva.com</a:t>
            </a:r>
            <a:endParaRPr lang="pl-P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/>
              <a:t>Google </a:t>
            </a:r>
            <a:r>
              <a:rPr lang="pl-PL" sz="1400" b="1" dirty="0" err="1"/>
              <a:t>Sites</a:t>
            </a:r>
            <a:r>
              <a:rPr lang="pl-PL" sz="1400" b="1" dirty="0"/>
              <a:t> – bardzo łatwe portfolio-strona</a:t>
            </a:r>
            <a:br>
              <a:rPr lang="pl-PL" sz="1400" dirty="0"/>
            </a:br>
            <a:r>
              <a:rPr lang="pl-PL" sz="1400" dirty="0">
                <a:hlinkClick r:id="rId6"/>
              </a:rPr>
              <a:t>https://sites.google.com</a:t>
            </a:r>
            <a:endParaRPr lang="pl-PL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400" b="1" dirty="0"/>
              <a:t>LinkedIn – profil zawodowy + osiągnięcia</a:t>
            </a:r>
            <a:br>
              <a:rPr lang="pl-PL" sz="1400" dirty="0"/>
            </a:br>
            <a:r>
              <a:rPr lang="pl-PL" sz="1400" dirty="0">
                <a:hlinkClick r:id="rId7"/>
              </a:rPr>
              <a:t>https://www.linkedin.com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997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8B936E2-D299-9F62-ECFD-B0BD2042CBC2}"/>
              </a:ext>
            </a:extLst>
          </p:cNvPr>
          <p:cNvSpPr txBox="1"/>
          <p:nvPr/>
        </p:nvSpPr>
        <p:spPr>
          <a:xfrm>
            <a:off x="755576" y="1059582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26968F"/>
                </a:solidFill>
              </a:rPr>
              <a:t>Wirtualne targi pracy i edukacji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205132-B709-8025-CB43-724932356417}"/>
              </a:ext>
            </a:extLst>
          </p:cNvPr>
          <p:cNvSpPr txBox="1"/>
          <p:nvPr/>
        </p:nvSpPr>
        <p:spPr>
          <a:xfrm>
            <a:off x="2213992" y="1923678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vFairs</a:t>
            </a:r>
            <a:r>
              <a:rPr lang="pl-PL" dirty="0"/>
              <a:t> – duże targi, interaktywne stoiska</a:t>
            </a:r>
            <a:br>
              <a:rPr lang="pl-PL" dirty="0"/>
            </a:br>
            <a:r>
              <a:rPr lang="pl-PL" dirty="0">
                <a:hlinkClick r:id="rId2"/>
              </a:rPr>
              <a:t>https://www.vfairs.com</a:t>
            </a:r>
            <a:endParaRPr lang="pl-PL" dirty="0"/>
          </a:p>
          <a:p>
            <a:r>
              <a:rPr lang="pl-PL" b="1" dirty="0" err="1"/>
              <a:t>Hopin</a:t>
            </a:r>
            <a:r>
              <a:rPr lang="pl-PL" dirty="0"/>
              <a:t> – eventy, </a:t>
            </a:r>
            <a:r>
              <a:rPr lang="pl-PL" dirty="0" err="1"/>
              <a:t>networking</a:t>
            </a:r>
            <a:r>
              <a:rPr lang="pl-PL" dirty="0"/>
              <a:t>, prezentacje live</a:t>
            </a:r>
            <a:br>
              <a:rPr lang="pl-PL" dirty="0"/>
            </a:br>
            <a:r>
              <a:rPr lang="pl-PL" dirty="0">
                <a:hlinkClick r:id="rId3"/>
              </a:rPr>
              <a:t>https://hopin.com</a:t>
            </a:r>
            <a:endParaRPr lang="pl-PL" dirty="0"/>
          </a:p>
          <a:p>
            <a:r>
              <a:rPr lang="pl-PL" b="1" dirty="0" err="1"/>
              <a:t>ClickMeeting</a:t>
            </a:r>
            <a:r>
              <a:rPr lang="pl-PL" dirty="0"/>
              <a:t> – popularne w Polsce </a:t>
            </a:r>
            <a:r>
              <a:rPr lang="pl-PL" dirty="0" err="1"/>
              <a:t>webinary</a:t>
            </a:r>
            <a:r>
              <a:rPr lang="pl-PL" dirty="0"/>
              <a:t> i konferencje</a:t>
            </a:r>
            <a:br>
              <a:rPr lang="pl-PL" dirty="0"/>
            </a:br>
            <a:r>
              <a:rPr lang="pl-PL" dirty="0">
                <a:hlinkClick r:id="rId4"/>
              </a:rPr>
              <a:t>https://clickmeeting.com</a:t>
            </a:r>
            <a:endParaRPr lang="pl-PL" dirty="0"/>
          </a:p>
          <a:p>
            <a:r>
              <a:rPr lang="pl-PL" b="1" dirty="0" err="1"/>
              <a:t>Evenea</a:t>
            </a:r>
            <a:r>
              <a:rPr lang="pl-PL" b="1" dirty="0"/>
              <a:t> Live</a:t>
            </a:r>
            <a:r>
              <a:rPr lang="pl-PL" dirty="0"/>
              <a:t> – polska platforma </a:t>
            </a:r>
            <a:r>
              <a:rPr lang="pl-PL" dirty="0" err="1"/>
              <a:t>eventowa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evenea.pl</a:t>
            </a:r>
            <a:r>
              <a:rPr lang="pl-PL" dirty="0"/>
              <a:t>/live</a:t>
            </a:r>
          </a:p>
        </p:txBody>
      </p:sp>
    </p:spTree>
    <p:extLst>
      <p:ext uri="{BB962C8B-B14F-4D97-AF65-F5344CB8AC3E}">
        <p14:creationId xmlns:p14="http://schemas.microsoft.com/office/powerpoint/2010/main" val="292277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32661-3E1A-F91C-EC28-69CB952D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53284"/>
            <a:ext cx="7772400" cy="1760057"/>
          </a:xfrm>
        </p:spPr>
        <p:txBody>
          <a:bodyPr/>
          <a:lstStyle/>
          <a:p>
            <a:r>
              <a:rPr lang="pl-PL" sz="4000" b="1" dirty="0">
                <a:solidFill>
                  <a:srgbClr val="26968F"/>
                </a:solidFill>
              </a:rPr>
              <a:t>Nie chodzi o narzędzia. </a:t>
            </a:r>
            <a:br>
              <a:rPr lang="pl-PL" sz="4000" b="1" dirty="0">
                <a:solidFill>
                  <a:srgbClr val="26968F"/>
                </a:solidFill>
              </a:rPr>
            </a:br>
            <a:r>
              <a:rPr lang="pl-PL" sz="4000" b="1" dirty="0">
                <a:solidFill>
                  <a:srgbClr val="26968F"/>
                </a:solidFill>
              </a:rPr>
              <a:t>Chodzi o ludzi, którzy dzięki nim robią świadome wybory. Technologia jest mostem a doradca — przewodnikiem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DF11CE-C4AC-68B4-4B08-44FD3D990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435846"/>
            <a:ext cx="7920880" cy="131445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Zmieniajmy doradztwo zawodowe tak, aby każdy mógł znaleźć swoje miejsce w przyszłości pracy.</a:t>
            </a:r>
          </a:p>
        </p:txBody>
      </p:sp>
    </p:spTree>
    <p:extLst>
      <p:ext uri="{BB962C8B-B14F-4D97-AF65-F5344CB8AC3E}">
        <p14:creationId xmlns:p14="http://schemas.microsoft.com/office/powerpoint/2010/main" val="104046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43FB598-B44E-A381-78EA-8E156E79B954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3517938" cy="172819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100" b="1" i="0" dirty="0">
                <a:solidFill>
                  <a:srgbClr val="26968F"/>
                </a:solidFill>
                <a:effectLst/>
                <a:latin typeface="Poppins" panose="020B0604020202020204" pitchFamily="34" charset="0"/>
              </a:rPr>
              <a:t>„Narzędzia ICT wspomagające proces doradztwa zawodowego offline</a:t>
            </a:r>
            <a:br>
              <a:rPr lang="pl-PL" sz="3100" b="1" i="0" dirty="0">
                <a:solidFill>
                  <a:srgbClr val="26968F"/>
                </a:solidFill>
                <a:effectLst/>
                <a:latin typeface="Poppins" panose="020B0604020202020204" pitchFamily="34" charset="0"/>
              </a:rPr>
            </a:br>
            <a:r>
              <a:rPr lang="pl-PL" sz="3100" b="1" i="0" dirty="0">
                <a:solidFill>
                  <a:srgbClr val="26968F"/>
                </a:solidFill>
                <a:effectLst/>
                <a:latin typeface="Poppins" panose="020B0604020202020204" pitchFamily="34" charset="0"/>
              </a:rPr>
              <a:t> i online”</a:t>
            </a:r>
          </a:p>
          <a:p>
            <a:endParaRPr lang="pl-PL" sz="2000" b="1" dirty="0">
              <a:solidFill>
                <a:srgbClr val="000000"/>
              </a:solidFill>
              <a:latin typeface="Poppins" panose="020B0604020202020204" pitchFamily="34" charset="0"/>
            </a:endParaRPr>
          </a:p>
          <a:p>
            <a:r>
              <a:rPr lang="pl-PL" sz="2000" b="1" i="0" dirty="0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Marlena Pujsza-</a:t>
            </a:r>
            <a:r>
              <a:rPr lang="pl-PL" sz="2000" b="1" i="0" dirty="0" err="1">
                <a:solidFill>
                  <a:srgbClr val="000000"/>
                </a:solidFill>
                <a:effectLst/>
                <a:latin typeface="Poppins" panose="020B0604020202020204" pitchFamily="34" charset="0"/>
              </a:rPr>
              <a:t>Kunikowska</a:t>
            </a:r>
            <a:endParaRPr lang="pl-PL" sz="2000" b="1" i="0" dirty="0">
              <a:solidFill>
                <a:srgbClr val="000000"/>
              </a:solidFill>
              <a:effectLst/>
              <a:latin typeface="Poppins" panose="020B0604020202020204" pitchFamily="34" charset="0"/>
            </a:endParaRPr>
          </a:p>
          <a:p>
            <a:endParaRPr lang="pl-PL" sz="4800" b="1" dirty="0">
              <a:solidFill>
                <a:srgbClr val="26968F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1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4A1ED58-51B1-367A-881A-670EA1CB2464}"/>
              </a:ext>
            </a:extLst>
          </p:cNvPr>
          <p:cNvSpPr txBox="1">
            <a:spLocks/>
          </p:cNvSpPr>
          <p:nvPr/>
        </p:nvSpPr>
        <p:spPr>
          <a:xfrm>
            <a:off x="539552" y="1419622"/>
            <a:ext cx="3672408" cy="16561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Dziękuję</a:t>
            </a:r>
          </a:p>
          <a:p>
            <a:r>
              <a:rPr lang="pl-PL" b="1" dirty="0">
                <a:solidFill>
                  <a:srgbClr val="26968F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Za 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980A686-E114-3C52-52E2-07EBBCD02D4B}"/>
              </a:ext>
            </a:extLst>
          </p:cNvPr>
          <p:cNvSpPr txBox="1"/>
          <p:nvPr/>
        </p:nvSpPr>
        <p:spPr>
          <a:xfrm>
            <a:off x="4572000" y="3579862"/>
            <a:ext cx="41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MARLENA.HARMONIAZYCIA@GMAIL.COM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D95F568-A091-C86C-2741-6F588F15D5A5}"/>
              </a:ext>
            </a:extLst>
          </p:cNvPr>
          <p:cNvSpPr txBox="1"/>
          <p:nvPr/>
        </p:nvSpPr>
        <p:spPr>
          <a:xfrm>
            <a:off x="4996732" y="3055118"/>
            <a:ext cx="374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Marlena Pujsza-</a:t>
            </a:r>
            <a:r>
              <a:rPr lang="pl-PL" sz="2400" b="1" dirty="0" err="1">
                <a:solidFill>
                  <a:schemeClr val="bg1"/>
                </a:solidFill>
              </a:rPr>
              <a:t>Kunikowska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Ludzka twarz, uśmiech, zrzut ekranu&#10;&#10;Opis wygenerowany automatycznie">
            <a:extLst>
              <a:ext uri="{FF2B5EF4-FFF2-40B4-BE49-F238E27FC236}">
                <a16:creationId xmlns:a16="http://schemas.microsoft.com/office/drawing/2014/main" id="{20CB92F0-CFDC-F3D5-98E5-CD43C7FBF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34"/>
            <a:ext cx="7488832" cy="4320480"/>
          </a:xfrm>
        </p:spPr>
      </p:pic>
    </p:spTree>
    <p:extLst>
      <p:ext uri="{BB962C8B-B14F-4D97-AF65-F5344CB8AC3E}">
        <p14:creationId xmlns:p14="http://schemas.microsoft.com/office/powerpoint/2010/main" val="3219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32661-3E1A-F91C-EC28-69CB952D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419622"/>
            <a:ext cx="8496944" cy="1760057"/>
          </a:xfrm>
        </p:spPr>
        <p:txBody>
          <a:bodyPr/>
          <a:lstStyle/>
          <a:p>
            <a:r>
              <a:rPr lang="pl-PL" sz="4800" b="1" dirty="0">
                <a:solidFill>
                  <a:srgbClr val="26968F"/>
                </a:solidFill>
              </a:rPr>
              <a:t>Technologia nie zastępuje doradcy.</a:t>
            </a:r>
            <a:br>
              <a:rPr lang="pl-PL" sz="4800" b="1" dirty="0">
                <a:solidFill>
                  <a:srgbClr val="26968F"/>
                </a:solidFill>
              </a:rPr>
            </a:br>
            <a:r>
              <a:rPr lang="pl-PL" sz="4800" b="1" dirty="0">
                <a:solidFill>
                  <a:srgbClr val="26968F"/>
                </a:solidFill>
              </a:rPr>
              <a:t> Technologia wzmacnia doradcę.</a:t>
            </a:r>
          </a:p>
        </p:txBody>
      </p:sp>
    </p:spTree>
    <p:extLst>
      <p:ext uri="{BB962C8B-B14F-4D97-AF65-F5344CB8AC3E}">
        <p14:creationId xmlns:p14="http://schemas.microsoft.com/office/powerpoint/2010/main" val="39342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8B49AF1-4AE3-E4D0-AAE3-1F5A2C33F041}"/>
              </a:ext>
            </a:extLst>
          </p:cNvPr>
          <p:cNvSpPr txBox="1"/>
          <p:nvPr/>
        </p:nvSpPr>
        <p:spPr>
          <a:xfrm>
            <a:off x="683568" y="1059582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26968F"/>
                </a:solidFill>
              </a:rPr>
              <a:t>Co daje ICT doradcy?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Automatyzacja diagnozy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Dostęp do aktualnych danych o zawodach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Szybsza komunikacja z uczniem / klientem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Zdalna i hybrydowa współpraca</a:t>
            </a:r>
          </a:p>
        </p:txBody>
      </p:sp>
    </p:spTree>
    <p:extLst>
      <p:ext uri="{BB962C8B-B14F-4D97-AF65-F5344CB8AC3E}">
        <p14:creationId xmlns:p14="http://schemas.microsoft.com/office/powerpoint/2010/main" val="289180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zór, sztuka, kwadrat, Grafika&#10;&#10;Opis wygenerowany automatycznie">
            <a:extLst>
              <a:ext uri="{FF2B5EF4-FFF2-40B4-BE49-F238E27FC236}">
                <a16:creationId xmlns:a16="http://schemas.microsoft.com/office/drawing/2014/main" id="{9970DCF3-C417-32D4-4381-364715F1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3598"/>
            <a:ext cx="3219822" cy="321982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5B0E511-B24F-8B17-BD63-860FC339446E}"/>
              </a:ext>
            </a:extLst>
          </p:cNvPr>
          <p:cNvSpPr txBox="1"/>
          <p:nvPr/>
        </p:nvSpPr>
        <p:spPr>
          <a:xfrm>
            <a:off x="5868144" y="1563638"/>
            <a:ext cx="261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0" dirty="0">
                <a:effectLst/>
                <a:latin typeface="MentiText"/>
              </a:rPr>
              <a:t>MENTI.COM </a:t>
            </a:r>
          </a:p>
          <a:p>
            <a:r>
              <a:rPr lang="pl-PL" sz="2400" b="1" i="0" dirty="0">
                <a:effectLst/>
                <a:latin typeface="MentiText"/>
              </a:rPr>
              <a:t>6792 9379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1031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4432AF5-4C40-92A6-9878-4F1FEACCE350}"/>
              </a:ext>
            </a:extLst>
          </p:cNvPr>
          <p:cNvSpPr txBox="1"/>
          <p:nvPr/>
        </p:nvSpPr>
        <p:spPr>
          <a:xfrm>
            <a:off x="2286000" y="23884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5" name="Obraz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D255A12E-53ED-17F8-C29C-34DC92DEE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09" y="285750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7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EA5CB4-70F5-0B48-04D7-DD9D8B9D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7535"/>
            <a:ext cx="76808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221F4BD-D307-C574-FBF5-5E3564916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753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99354"/>
      </p:ext>
    </p:extLst>
  </p:cSld>
  <p:clrMapOvr>
    <a:masterClrMapping/>
  </p:clrMapOvr>
</p:sld>
</file>

<file path=ppt/theme/theme1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544</Words>
  <Application>Microsoft Macintosh PowerPoint</Application>
  <PresentationFormat>Pokaz na ekranie (16:9)</PresentationFormat>
  <Paragraphs>71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MentiText</vt:lpstr>
      <vt:lpstr>Open Sans ExtraBold</vt:lpstr>
      <vt:lpstr>Poppins</vt:lpstr>
      <vt:lpstr>9_Projekt niestandardowy</vt:lpstr>
      <vt:lpstr>10_Projekt niestandardowy</vt:lpstr>
      <vt:lpstr>2_Projekt niestandardowy</vt:lpstr>
      <vt:lpstr>Prezentacja programu PowerPoint</vt:lpstr>
      <vt:lpstr>Prezentacja programu PowerPoint</vt:lpstr>
      <vt:lpstr>Prezentacja programu PowerPoint</vt:lpstr>
      <vt:lpstr>Technologia nie zastępuje doradcy.  Technologia wzmacnia doradcę.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 chodzi o narzędzia.  Chodzi o ludzi, którzy dzięki nim robią świadome wybory. Technologia jest mostem a doradca — przewodnikiem</vt:lpstr>
      <vt:lpstr>Prezentacja programu PowerPoint</vt:lpstr>
    </vt:vector>
  </TitlesOfParts>
  <Company>FRSE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pkonopka</dc:creator>
  <cp:lastModifiedBy>45813 45813</cp:lastModifiedBy>
  <cp:revision>612</cp:revision>
  <cp:lastPrinted>2021-08-09T10:24:16Z</cp:lastPrinted>
  <dcterms:created xsi:type="dcterms:W3CDTF">2020-03-05T13:08:24Z</dcterms:created>
  <dcterms:modified xsi:type="dcterms:W3CDTF">2025-12-03T10:27:09Z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2559175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