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8288000" cy="10287000"/>
  <p:notesSz cx="6858000" cy="9144000"/>
  <p:embeddedFontLst>
    <p:embeddedFont>
      <p:font typeface="Aniyah" panose="02000500000000000000" charset="0"/>
      <p:regular r:id="rId8"/>
    </p:embeddedFont>
    <p:embeddedFont>
      <p:font typeface="Bimbo" panose="020B0604020202020204" charset="0"/>
      <p:regular r:id="rId9"/>
    </p:embeddedFont>
    <p:embeddedFont>
      <p:font typeface="Open Sans 1" panose="020B0604020202020204" charset="0"/>
      <p:regular r:id="rId10"/>
    </p:embeddedFont>
    <p:embeddedFont>
      <p:font typeface="Open Sans 2" panose="020B0604020202020204" charset="0"/>
      <p:regular r:id="rId11"/>
    </p:embeddedFont>
    <p:embeddedFont>
      <p:font typeface="Open Sans 2 Bold" panose="020B0604020202020204" charset="0"/>
      <p:regular r:id="rId12"/>
    </p:embeddedFont>
    <p:embeddedFont>
      <p:font typeface="Open Sans 2 Italic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17" r="-3317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2470694" y="8424678"/>
            <a:ext cx="12591776" cy="1667244"/>
            <a:chOff x="0" y="0"/>
            <a:chExt cx="16789034" cy="2222992"/>
          </a:xfrm>
        </p:grpSpPr>
        <p:sp>
          <p:nvSpPr>
            <p:cNvPr id="4" name="Freeform 4"/>
            <p:cNvSpPr/>
            <p:nvPr/>
          </p:nvSpPr>
          <p:spPr>
            <a:xfrm>
              <a:off x="8279085" y="0"/>
              <a:ext cx="3967171" cy="2222992"/>
            </a:xfrm>
            <a:custGeom>
              <a:avLst/>
              <a:gdLst/>
              <a:ahLst/>
              <a:cxnLst/>
              <a:rect l="l" t="t" r="r" b="b"/>
              <a:pathLst>
                <a:path w="3967171" h="2222992">
                  <a:moveTo>
                    <a:pt x="0" y="0"/>
                  </a:moveTo>
                  <a:lnTo>
                    <a:pt x="3967171" y="0"/>
                  </a:lnTo>
                  <a:lnTo>
                    <a:pt x="3967171" y="2222992"/>
                  </a:lnTo>
                  <a:lnTo>
                    <a:pt x="0" y="2222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92" b="-192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4015817" y="719016"/>
              <a:ext cx="4482961" cy="893160"/>
            </a:xfrm>
            <a:custGeom>
              <a:avLst/>
              <a:gdLst/>
              <a:ahLst/>
              <a:cxnLst/>
              <a:rect l="l" t="t" r="r" b="b"/>
              <a:pathLst>
                <a:path w="4482961" h="893160">
                  <a:moveTo>
                    <a:pt x="0" y="0"/>
                  </a:moveTo>
                  <a:lnTo>
                    <a:pt x="4482961" y="0"/>
                  </a:lnTo>
                  <a:lnTo>
                    <a:pt x="4482961" y="893160"/>
                  </a:lnTo>
                  <a:lnTo>
                    <a:pt x="0" y="893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92" b="-192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475376"/>
              <a:ext cx="3338763" cy="1136799"/>
            </a:xfrm>
            <a:custGeom>
              <a:avLst/>
              <a:gdLst/>
              <a:ahLst/>
              <a:cxnLst/>
              <a:rect l="l" t="t" r="r" b="b"/>
              <a:pathLst>
                <a:path w="3338763" h="1136799">
                  <a:moveTo>
                    <a:pt x="0" y="0"/>
                  </a:moveTo>
                  <a:lnTo>
                    <a:pt x="3338763" y="0"/>
                  </a:lnTo>
                  <a:lnTo>
                    <a:pt x="3338763" y="1136800"/>
                  </a:lnTo>
                  <a:lnTo>
                    <a:pt x="0" y="1136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92" b="-192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218785" y="608988"/>
              <a:ext cx="4570250" cy="869576"/>
            </a:xfrm>
            <a:custGeom>
              <a:avLst/>
              <a:gdLst/>
              <a:ahLst/>
              <a:cxnLst/>
              <a:rect l="l" t="t" r="r" b="b"/>
              <a:pathLst>
                <a:path w="4570250" h="869576">
                  <a:moveTo>
                    <a:pt x="0" y="0"/>
                  </a:moveTo>
                  <a:lnTo>
                    <a:pt x="4570249" y="0"/>
                  </a:lnTo>
                  <a:lnTo>
                    <a:pt x="4570249" y="869576"/>
                  </a:lnTo>
                  <a:lnTo>
                    <a:pt x="0" y="869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92" b="-192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107425" y="2189815"/>
            <a:ext cx="16000888" cy="5433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79"/>
              </a:lnSpc>
              <a:spcBef>
                <a:spcPct val="0"/>
              </a:spcBef>
            </a:pPr>
            <a:r>
              <a:rPr lang="en-US" sz="61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miejsce </a:t>
            </a:r>
          </a:p>
          <a:p>
            <a:pPr algn="r">
              <a:lnSpc>
                <a:spcPts val="8679"/>
              </a:lnSpc>
              <a:spcBef>
                <a:spcPct val="0"/>
              </a:spcBef>
            </a:pPr>
            <a:endParaRPr lang="en-US" sz="6199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r">
              <a:lnSpc>
                <a:spcPts val="8679"/>
              </a:lnSpc>
              <a:spcBef>
                <a:spcPct val="0"/>
              </a:spcBef>
            </a:pPr>
            <a:r>
              <a:rPr lang="en-US" sz="61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 kategorii „Narzędzie doradcze w akcji”</a:t>
            </a:r>
          </a:p>
          <a:p>
            <a:pPr algn="r">
              <a:lnSpc>
                <a:spcPts val="8679"/>
              </a:lnSpc>
              <a:spcBef>
                <a:spcPct val="0"/>
              </a:spcBef>
            </a:pPr>
            <a:endParaRPr lang="en-US" sz="6199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r">
              <a:lnSpc>
                <a:spcPts val="8679"/>
              </a:lnSpc>
              <a:spcBef>
                <a:spcPct val="0"/>
              </a:spcBef>
            </a:pPr>
            <a:r>
              <a:rPr lang="en-US" sz="61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autor/ka: Agnieszka Świątkowska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13" b="-9313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0" y="9462735"/>
            <a:ext cx="18288000" cy="824265"/>
            <a:chOff x="0" y="0"/>
            <a:chExt cx="4816593" cy="2170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7090"/>
            </a:xfrm>
            <a:custGeom>
              <a:avLst/>
              <a:gdLst/>
              <a:ahLst/>
              <a:cxnLst/>
              <a:rect l="l" t="t" r="r" b="b"/>
              <a:pathLst>
                <a:path w="4816592" h="217090">
                  <a:moveTo>
                    <a:pt x="0" y="0"/>
                  </a:moveTo>
                  <a:lnTo>
                    <a:pt x="4816592" y="0"/>
                  </a:lnTo>
                  <a:lnTo>
                    <a:pt x="4816592" y="217090"/>
                  </a:lnTo>
                  <a:lnTo>
                    <a:pt x="0" y="2170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16593" cy="264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Agnieszka Świątkowska, Kategoria I – Narzędzie doradcze w akcji, Prezentacja bierze udział w konkursie Euroguidance 2025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09253" y="1166234"/>
            <a:ext cx="515993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DE59"/>
                </a:solidFill>
                <a:latin typeface="Aniyah"/>
                <a:ea typeface="Aniyah"/>
                <a:cs typeface="Aniyah"/>
                <a:sym typeface="Aniyah"/>
              </a:rPr>
              <a:t>Turniej na 3 światy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5605" y="2388467"/>
            <a:ext cx="16173695" cy="6057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22"/>
              </a:lnSpc>
              <a:spcBef>
                <a:spcPct val="0"/>
              </a:spcBef>
            </a:pPr>
            <a:r>
              <a:rPr lang="en-US" sz="2659" i="1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„Turniej na 3 światy”</a:t>
            </a:r>
            <a:r>
              <a:rPr lang="en-US" sz="2659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to </a:t>
            </a:r>
            <a:r>
              <a:rPr lang="en-US" sz="265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autorski scenariusz zajęć obejmujący całokształt zarządzania własną karierą</a:t>
            </a:r>
            <a:r>
              <a:rPr lang="en-US" sz="2659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. Skłania do refleksji nad własnym potencjałem zawodowym, wybraną ścieżką edukacyjną, światem zawodów i rynkiem pracy. Warsztatowy charakter zajęć umożliwia poznanie swoich talentów    i umiejętności oraz rozwój kompetencji miękkich niezbędnych i oczekiwanych na rynku pracy.</a:t>
            </a:r>
          </a:p>
          <a:p>
            <a:pPr algn="l">
              <a:lnSpc>
                <a:spcPts val="3722"/>
              </a:lnSpc>
              <a:spcBef>
                <a:spcPct val="0"/>
              </a:spcBef>
            </a:pPr>
            <a:endParaRPr lang="en-US" sz="2659">
              <a:solidFill>
                <a:srgbClr val="FFFFFF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3722"/>
              </a:lnSpc>
              <a:spcBef>
                <a:spcPct val="0"/>
              </a:spcBef>
            </a:pPr>
            <a:r>
              <a:rPr lang="en-US" sz="265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Grupa docelowa</a:t>
            </a:r>
            <a:r>
              <a:rPr lang="en-US" sz="2659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- uczniowie szkół ponadpodstawowych, studenci oraz osoby stojące przed wyborem kierunku dalszej edukacji lub ścieżki zawodowej. </a:t>
            </a:r>
          </a:p>
          <a:p>
            <a:pPr algn="l">
              <a:lnSpc>
                <a:spcPts val="3722"/>
              </a:lnSpc>
              <a:spcBef>
                <a:spcPct val="0"/>
              </a:spcBef>
            </a:pPr>
            <a:endParaRPr lang="en-US" sz="2659">
              <a:solidFill>
                <a:srgbClr val="FFFFFF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3722"/>
              </a:lnSpc>
              <a:spcBef>
                <a:spcPct val="0"/>
              </a:spcBef>
            </a:pPr>
            <a:r>
              <a:rPr lang="en-US" sz="265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Cel zajęć:</a:t>
            </a:r>
          </a:p>
          <a:p>
            <a:pPr marL="574128" lvl="1" indent="-287064" algn="l">
              <a:lnSpc>
                <a:spcPts val="3722"/>
              </a:lnSpc>
              <a:buFont typeface="Arial"/>
              <a:buChar char="•"/>
            </a:pPr>
            <a:r>
              <a:rPr lang="en-US" sz="2659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Wspieranie w poznaniu siebie, swoich talentów, wartości i motywacji, a także w rozumieniu świata zawodów i rynku pracy.</a:t>
            </a:r>
          </a:p>
          <a:p>
            <a:pPr marL="574128" lvl="1" indent="-287064" algn="l">
              <a:lnSpc>
                <a:spcPts val="3722"/>
              </a:lnSpc>
              <a:buFont typeface="Arial"/>
              <a:buChar char="•"/>
            </a:pPr>
            <a:r>
              <a:rPr lang="en-US" sz="2659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Kształtowanie kompetencji miękkich: komunikacja, współpraca, kreatywność, odwaga, planowanie.</a:t>
            </a:r>
          </a:p>
          <a:p>
            <a:pPr marL="574128" lvl="1" indent="-287064" algn="l">
              <a:lnSpc>
                <a:spcPts val="3722"/>
              </a:lnSpc>
              <a:buFont typeface="Arial"/>
              <a:buChar char="•"/>
            </a:pPr>
            <a:r>
              <a:rPr lang="en-US" sz="2659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Przygotowanie do podejmowania świadomych decyzji edukacyjno-zawodowych.</a:t>
            </a:r>
          </a:p>
        </p:txBody>
      </p:sp>
      <p:sp>
        <p:nvSpPr>
          <p:cNvPr id="8" name="TextBox 8"/>
          <p:cNvSpPr txBox="1"/>
          <p:nvPr/>
        </p:nvSpPr>
        <p:spPr>
          <a:xfrm rot="190867">
            <a:off x="9546404" y="5581742"/>
            <a:ext cx="732366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A9FCFF"/>
                </a:solidFill>
                <a:latin typeface="Bimbo"/>
                <a:ea typeface="Bimbo"/>
                <a:cs typeface="Bimbo"/>
                <a:sym typeface="Bimbo"/>
              </a:rPr>
              <a:t>Kim jestem, co potrafię, co mnie motywuje?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75160" y="1257273"/>
            <a:ext cx="10084140" cy="489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2"/>
              </a:lnSpc>
            </a:pPr>
            <a:r>
              <a:rPr lang="en-US" sz="2859" b="1">
                <a:solidFill>
                  <a:srgbClr val="FFDE5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kompleksowe wsparcie w odkrywaniu ścieżki kariery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13" b="-9313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0" y="9462735"/>
            <a:ext cx="18288000" cy="824265"/>
            <a:chOff x="0" y="0"/>
            <a:chExt cx="4816593" cy="2170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7090"/>
            </a:xfrm>
            <a:custGeom>
              <a:avLst/>
              <a:gdLst/>
              <a:ahLst/>
              <a:cxnLst/>
              <a:rect l="l" t="t" r="r" b="b"/>
              <a:pathLst>
                <a:path w="4816592" h="217090">
                  <a:moveTo>
                    <a:pt x="0" y="0"/>
                  </a:moveTo>
                  <a:lnTo>
                    <a:pt x="4816592" y="0"/>
                  </a:lnTo>
                  <a:lnTo>
                    <a:pt x="4816592" y="217090"/>
                  </a:lnTo>
                  <a:lnTo>
                    <a:pt x="0" y="2170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16593" cy="264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Agnieszka Świątkowska, Kategoria I – Narzędzie doradcze w akcji, Prezentacja bierze udział w konkursie Euroguidance 2025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2824315" y="3525659"/>
            <a:ext cx="4980387" cy="4286590"/>
          </a:xfrm>
          <a:custGeom>
            <a:avLst/>
            <a:gdLst/>
            <a:ahLst/>
            <a:cxnLst/>
            <a:rect l="l" t="t" r="r" b="b"/>
            <a:pathLst>
              <a:path w="4980387" h="4286590">
                <a:moveTo>
                  <a:pt x="0" y="0"/>
                </a:moveTo>
                <a:lnTo>
                  <a:pt x="4980387" y="0"/>
                </a:lnTo>
                <a:lnTo>
                  <a:pt x="4980387" y="4286591"/>
                </a:lnTo>
                <a:lnTo>
                  <a:pt x="0" y="42865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6933" t="-113120" r="-59075" b="-79673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TextBox 7"/>
          <p:cNvSpPr txBox="1"/>
          <p:nvPr/>
        </p:nvSpPr>
        <p:spPr>
          <a:xfrm>
            <a:off x="1085605" y="962025"/>
            <a:ext cx="50557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DE59"/>
                </a:solidFill>
                <a:latin typeface="Aniyah"/>
                <a:ea typeface="Aniyah"/>
                <a:cs typeface="Aniyah"/>
                <a:sym typeface="Aniyah"/>
              </a:rPr>
              <a:t>Turniej na 3 światy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191210"/>
            <a:ext cx="16173695" cy="2323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2"/>
              </a:lnSpc>
              <a:spcBef>
                <a:spcPct val="0"/>
              </a:spcBef>
            </a:pP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Scenariusz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zajęć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łączy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zabawę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z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pogłębioną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refleksją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–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uczestnicy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wcielają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się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w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przybyszów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z planet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Układu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Słonecznego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którzy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muszą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przejść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„Program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Adaptacyjności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”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wygrać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Turniej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  <a:p>
            <a:pPr algn="l">
              <a:lnSpc>
                <a:spcPts val="3722"/>
              </a:lnSpc>
              <a:spcBef>
                <a:spcPct val="0"/>
              </a:spcBef>
            </a:pP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Liczba</a:t>
            </a:r>
            <a:r>
              <a:rPr lang="en-US" sz="265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uczestników</a:t>
            </a:r>
            <a:r>
              <a:rPr lang="en-US" sz="265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: 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2–30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osób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(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indywidualnie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lub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w 6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drużynach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).</a:t>
            </a:r>
          </a:p>
          <a:p>
            <a:pPr algn="l">
              <a:lnSpc>
                <a:spcPts val="3722"/>
              </a:lnSpc>
              <a:spcBef>
                <a:spcPct val="0"/>
              </a:spcBef>
            </a:pP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Czas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trwania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: 0k. 120 min.</a:t>
            </a:r>
            <a:r>
              <a:rPr lang="pl-PL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endParaRPr lang="en-US" sz="2659" dirty="0">
              <a:solidFill>
                <a:srgbClr val="FFFFFF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3722"/>
              </a:lnSpc>
            </a:pPr>
            <a:endParaRPr lang="en-US" sz="2659" dirty="0">
              <a:solidFill>
                <a:srgbClr val="FFFFFF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85605" y="4187823"/>
            <a:ext cx="9127209" cy="46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2"/>
              </a:lnSpc>
              <a:spcBef>
                <a:spcPct val="0"/>
              </a:spcBef>
            </a:pP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Etapy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i="1" dirty="0" err="1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Turnieju</a:t>
            </a:r>
            <a:r>
              <a:rPr lang="en-US" sz="2659" i="1" dirty="0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 </a:t>
            </a:r>
            <a:r>
              <a:rPr lang="en-US" sz="2659" i="1" dirty="0" err="1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na</a:t>
            </a:r>
            <a:r>
              <a:rPr lang="en-US" sz="2659" i="1" dirty="0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 3 </a:t>
            </a:r>
            <a:r>
              <a:rPr lang="en-US" sz="2659" i="1" dirty="0" err="1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światy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:</a:t>
            </a:r>
          </a:p>
          <a:p>
            <a:pPr marL="574128" lvl="1" indent="-287064" algn="l">
              <a:lnSpc>
                <a:spcPts val="3722"/>
              </a:lnSpc>
              <a:buAutoNum type="arabicPeriod"/>
            </a:pP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Świat</a:t>
            </a:r>
            <a:r>
              <a:rPr lang="en-US" sz="265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„W </a:t>
            </a: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głąb</a:t>
            </a:r>
            <a:r>
              <a:rPr lang="en-US" sz="265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siebie</a:t>
            </a:r>
            <a:r>
              <a:rPr lang="en-US" sz="265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”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–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poznanie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siebie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odkrywanie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mocnych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stron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zainteresowań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talentów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rozwijanie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kreatywności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  <a:p>
            <a:pPr marL="574128" lvl="1" indent="-287064" algn="l">
              <a:lnSpc>
                <a:spcPts val="3722"/>
              </a:lnSpc>
              <a:buAutoNum type="arabicPeriod"/>
            </a:pP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Świat</a:t>
            </a:r>
            <a:r>
              <a:rPr lang="en-US" sz="265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„</a:t>
            </a: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Kalejdoskop</a:t>
            </a:r>
            <a:r>
              <a:rPr lang="en-US" sz="265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zawodów</a:t>
            </a:r>
            <a:r>
              <a:rPr lang="en-US" sz="265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”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–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poznanie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świata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zawodów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odkrywanie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własnych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możliwości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  <a:p>
            <a:pPr marL="574128" lvl="1" indent="-287064" algn="l">
              <a:lnSpc>
                <a:spcPts val="3722"/>
              </a:lnSpc>
              <a:buAutoNum type="arabicPeriod"/>
            </a:pP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Świat</a:t>
            </a:r>
            <a:r>
              <a:rPr lang="en-US" sz="265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„</a:t>
            </a: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Kariera</a:t>
            </a:r>
            <a:r>
              <a:rPr lang="en-US" sz="265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w </a:t>
            </a: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Twoich</a:t>
            </a:r>
            <a:r>
              <a:rPr lang="en-US" sz="265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rękach</a:t>
            </a:r>
            <a:r>
              <a:rPr lang="en-US" sz="265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”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–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analiza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rynku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pracy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wymagań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oczekiwań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pracodawców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  <a:p>
            <a:pPr algn="just">
              <a:lnSpc>
                <a:spcPts val="3722"/>
              </a:lnSpc>
            </a:pPr>
            <a:r>
              <a:rPr lang="en-US" sz="2659" i="1" dirty="0" err="1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Każdy</a:t>
            </a:r>
            <a:r>
              <a:rPr lang="en-US" sz="2659" i="1" dirty="0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 </a:t>
            </a:r>
            <a:r>
              <a:rPr lang="en-US" sz="2659" i="1" dirty="0" err="1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Świat</a:t>
            </a:r>
            <a:r>
              <a:rPr lang="en-US" sz="2659" i="1" dirty="0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 to </a:t>
            </a:r>
            <a:r>
              <a:rPr lang="en-US" sz="2659" i="1" dirty="0" err="1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inny</a:t>
            </a:r>
            <a:r>
              <a:rPr lang="en-US" sz="2659" i="1" dirty="0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 </a:t>
            </a:r>
            <a:r>
              <a:rPr lang="en-US" sz="2659" i="1" dirty="0" err="1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zestaw</a:t>
            </a:r>
            <a:r>
              <a:rPr lang="en-US" sz="2659" i="1" dirty="0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 </a:t>
            </a:r>
            <a:r>
              <a:rPr lang="en-US" sz="2659" i="1" dirty="0" err="1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zadań</a:t>
            </a:r>
            <a:r>
              <a:rPr lang="en-US" sz="2659" i="1" dirty="0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, </a:t>
            </a:r>
            <a:r>
              <a:rPr lang="en-US" sz="2659" i="1" dirty="0" err="1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które</a:t>
            </a:r>
            <a:r>
              <a:rPr lang="en-US" sz="2659" i="1" dirty="0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 </a:t>
            </a:r>
            <a:r>
              <a:rPr lang="en-US" sz="2659" i="1" dirty="0" err="1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angażują</a:t>
            </a:r>
            <a:r>
              <a:rPr lang="en-US" sz="2659" i="1" dirty="0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, </a:t>
            </a:r>
            <a:r>
              <a:rPr lang="en-US" sz="2659" i="1" dirty="0" err="1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pobudzają</a:t>
            </a:r>
            <a:r>
              <a:rPr lang="en-US" sz="2659" i="1" dirty="0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 </a:t>
            </a:r>
            <a:r>
              <a:rPr lang="en-US" sz="2659" i="1" dirty="0" err="1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refleksję</a:t>
            </a:r>
            <a:r>
              <a:rPr lang="en-US" sz="2659" i="1" dirty="0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 </a:t>
            </a:r>
            <a:r>
              <a:rPr lang="en-US" sz="2659" i="1" dirty="0" err="1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i</a:t>
            </a:r>
            <a:r>
              <a:rPr lang="en-US" sz="2659" i="1" dirty="0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 </a:t>
            </a:r>
            <a:r>
              <a:rPr lang="en-US" sz="2659" i="1" dirty="0" err="1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uczą</a:t>
            </a:r>
            <a:r>
              <a:rPr lang="en-US" sz="2659" i="1" dirty="0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 </a:t>
            </a:r>
            <a:r>
              <a:rPr lang="en-US" sz="2659" i="1" dirty="0" err="1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poprzez</a:t>
            </a:r>
            <a:r>
              <a:rPr lang="en-US" sz="2659" i="1" dirty="0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 </a:t>
            </a:r>
            <a:r>
              <a:rPr lang="en-US" sz="2659" i="1" dirty="0" err="1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zabawę</a:t>
            </a:r>
            <a:r>
              <a:rPr lang="en-US" sz="2659" i="1" dirty="0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692970" y="6371884"/>
            <a:ext cx="3388585" cy="2621085"/>
            <a:chOff x="0" y="0"/>
            <a:chExt cx="4518113" cy="34947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518113" cy="3494780"/>
            </a:xfrm>
            <a:custGeom>
              <a:avLst/>
              <a:gdLst/>
              <a:ahLst/>
              <a:cxnLst/>
              <a:rect l="l" t="t" r="r" b="b"/>
              <a:pathLst>
                <a:path w="4518113" h="3494780">
                  <a:moveTo>
                    <a:pt x="0" y="0"/>
                  </a:moveTo>
                  <a:lnTo>
                    <a:pt x="4518113" y="0"/>
                  </a:lnTo>
                  <a:lnTo>
                    <a:pt x="4518113" y="3494780"/>
                  </a:lnTo>
                  <a:lnTo>
                    <a:pt x="0" y="349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2897" t="-68446" r="-741" b="-27439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2626484" cy="3494780"/>
            </a:xfrm>
            <a:custGeom>
              <a:avLst/>
              <a:gdLst/>
              <a:ahLst/>
              <a:cxnLst/>
              <a:rect l="l" t="t" r="r" b="b"/>
              <a:pathLst>
                <a:path w="2626484" h="3494780">
                  <a:moveTo>
                    <a:pt x="0" y="0"/>
                  </a:moveTo>
                  <a:lnTo>
                    <a:pt x="2626484" y="0"/>
                  </a:lnTo>
                  <a:lnTo>
                    <a:pt x="2626484" y="3494780"/>
                  </a:lnTo>
                  <a:lnTo>
                    <a:pt x="0" y="349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2186" t="-68446" r="-73296" b="-27439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1747390"/>
              <a:ext cx="4518113" cy="1747390"/>
            </a:xfrm>
            <a:custGeom>
              <a:avLst/>
              <a:gdLst/>
              <a:ahLst/>
              <a:cxnLst/>
              <a:rect l="l" t="t" r="r" b="b"/>
              <a:pathLst>
                <a:path w="4518113" h="1747390">
                  <a:moveTo>
                    <a:pt x="0" y="0"/>
                  </a:moveTo>
                  <a:lnTo>
                    <a:pt x="4518113" y="0"/>
                  </a:lnTo>
                  <a:lnTo>
                    <a:pt x="4518113" y="1747390"/>
                  </a:lnTo>
                  <a:lnTo>
                    <a:pt x="0" y="17473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2897" t="-236892" r="-741" b="-54878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175160" y="1053064"/>
            <a:ext cx="10084140" cy="489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2"/>
              </a:lnSpc>
            </a:pPr>
            <a:r>
              <a:rPr lang="en-US" sz="2859" b="1">
                <a:solidFill>
                  <a:srgbClr val="FFDE5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etapy i struktura zajęć warsztatowych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13" b="-9313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0" y="9462735"/>
            <a:ext cx="18288000" cy="824265"/>
            <a:chOff x="0" y="0"/>
            <a:chExt cx="4816593" cy="2170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7090"/>
            </a:xfrm>
            <a:custGeom>
              <a:avLst/>
              <a:gdLst/>
              <a:ahLst/>
              <a:cxnLst/>
              <a:rect l="l" t="t" r="r" b="b"/>
              <a:pathLst>
                <a:path w="4816592" h="217090">
                  <a:moveTo>
                    <a:pt x="0" y="0"/>
                  </a:moveTo>
                  <a:lnTo>
                    <a:pt x="4816592" y="0"/>
                  </a:lnTo>
                  <a:lnTo>
                    <a:pt x="4816592" y="217090"/>
                  </a:lnTo>
                  <a:lnTo>
                    <a:pt x="0" y="2170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16593" cy="264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Agnieszka Świątkowska, Kategoria I – Narzędzie doradcze w akcji, Prezentacja bierze udział w konkursie Euroguidance 2025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85605" y="2388467"/>
            <a:ext cx="12759194" cy="6523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2"/>
              </a:lnSpc>
            </a:pPr>
            <a:r>
              <a:rPr lang="en-US" sz="2659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Podczas turnieju każdy przechodzi pełny cykl refleksji nad sobą i swoim miejscem na rynku pracy – od poznania siebie po określenie celu zawodowego. </a:t>
            </a:r>
          </a:p>
          <a:p>
            <a:pPr algn="l">
              <a:lnSpc>
                <a:spcPts val="3722"/>
              </a:lnSpc>
            </a:pPr>
            <a:r>
              <a:rPr lang="en-US" sz="2659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W rezultacie zyskuje:</a:t>
            </a:r>
          </a:p>
          <a:p>
            <a:pPr marL="574128" lvl="1" indent="-287064" algn="l">
              <a:lnSpc>
                <a:spcPts val="3722"/>
              </a:lnSpc>
              <a:buFont typeface="Arial"/>
              <a:buChar char="•"/>
            </a:pPr>
            <a:r>
              <a:rPr lang="en-US" sz="265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Autorefleksję</a:t>
            </a:r>
            <a:r>
              <a:rPr lang="en-US" sz="2659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– odkrywa swoje talenty, mocne strony i wartości.</a:t>
            </a:r>
          </a:p>
          <a:p>
            <a:pPr marL="574128" lvl="1" indent="-287064" algn="l">
              <a:lnSpc>
                <a:spcPts val="3722"/>
              </a:lnSpc>
              <a:buFont typeface="Arial"/>
              <a:buChar char="•"/>
            </a:pPr>
            <a:r>
              <a:rPr lang="en-US" sz="265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Motywację do działania</a:t>
            </a:r>
            <a:r>
              <a:rPr lang="en-US" sz="2659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– dostrzega sens pracy i uczenia się przez całe życie.</a:t>
            </a:r>
          </a:p>
          <a:p>
            <a:pPr marL="574128" lvl="1" indent="-287064" algn="l">
              <a:lnSpc>
                <a:spcPts val="3722"/>
              </a:lnSpc>
              <a:buFont typeface="Arial"/>
              <a:buChar char="•"/>
            </a:pPr>
            <a:r>
              <a:rPr lang="en-US" sz="265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Świadomość zawodową</a:t>
            </a:r>
            <a:r>
              <a:rPr lang="en-US" sz="2659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– zna przykłady zawodów, wymagania pracodawców i swoje dopasowanie do rynku pracy.</a:t>
            </a:r>
          </a:p>
          <a:p>
            <a:pPr marL="574128" lvl="1" indent="-287064" algn="l">
              <a:lnSpc>
                <a:spcPts val="3722"/>
              </a:lnSpc>
              <a:buFont typeface="Arial"/>
              <a:buChar char="•"/>
            </a:pPr>
            <a:r>
              <a:rPr lang="en-US" sz="265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Plan działania</a:t>
            </a:r>
            <a:r>
              <a:rPr lang="en-US" sz="2659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– określa cele i kroki do ich realizacji.</a:t>
            </a:r>
          </a:p>
          <a:p>
            <a:pPr marL="574128" lvl="1" indent="-287064" algn="l">
              <a:lnSpc>
                <a:spcPts val="3722"/>
              </a:lnSpc>
              <a:buFont typeface="Arial"/>
              <a:buChar char="•"/>
            </a:pPr>
            <a:r>
              <a:rPr lang="en-US" sz="265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Doświadczenie współpracy</a:t>
            </a:r>
            <a:r>
              <a:rPr lang="en-US" sz="2659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– uczy się komunikacji, planowania,    decyzyjności i współpracy w grupie.</a:t>
            </a:r>
          </a:p>
          <a:p>
            <a:pPr algn="l">
              <a:lnSpc>
                <a:spcPts val="3722"/>
              </a:lnSpc>
            </a:pPr>
            <a:endParaRPr lang="en-US" sz="2659">
              <a:solidFill>
                <a:srgbClr val="FFFFFF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ctr">
              <a:lnSpc>
                <a:spcPts val="3722"/>
              </a:lnSpc>
            </a:pPr>
            <a:r>
              <a:rPr lang="en-US" sz="2659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Scenariusz ,,</a:t>
            </a:r>
            <a:r>
              <a:rPr lang="en-US" sz="2659" i="1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Turniej na 3 światy”</a:t>
            </a:r>
            <a:r>
              <a:rPr lang="en-US" sz="2659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odpowiada na </a:t>
            </a:r>
            <a:r>
              <a:rPr lang="en-US" sz="265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aktualne wyzwania </a:t>
            </a:r>
          </a:p>
          <a:p>
            <a:pPr algn="ctr">
              <a:lnSpc>
                <a:spcPts val="3722"/>
              </a:lnSpc>
            </a:pPr>
            <a:r>
              <a:rPr lang="en-US" sz="265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rynku pracy i edukacji</a:t>
            </a:r>
            <a:r>
              <a:rPr lang="en-US" sz="2659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– rozwój kompetencji przyszłości, </a:t>
            </a:r>
          </a:p>
          <a:p>
            <a:pPr algn="ctr">
              <a:lnSpc>
                <a:spcPts val="3722"/>
              </a:lnSpc>
            </a:pPr>
            <a:r>
              <a:rPr lang="en-US" sz="2659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uczenia się przez całe życie i elastycznego planowania kariery.</a:t>
            </a:r>
          </a:p>
        </p:txBody>
      </p:sp>
      <p:sp>
        <p:nvSpPr>
          <p:cNvPr id="7" name="Freeform 7"/>
          <p:cNvSpPr/>
          <p:nvPr/>
        </p:nvSpPr>
        <p:spPr>
          <a:xfrm>
            <a:off x="14122423" y="1232909"/>
            <a:ext cx="3437285" cy="3360045"/>
          </a:xfrm>
          <a:custGeom>
            <a:avLst/>
            <a:gdLst/>
            <a:ahLst/>
            <a:cxnLst/>
            <a:rect l="l" t="t" r="r" b="b"/>
            <a:pathLst>
              <a:path w="3437285" h="3360045">
                <a:moveTo>
                  <a:pt x="0" y="0"/>
                </a:moveTo>
                <a:lnTo>
                  <a:pt x="3437285" y="0"/>
                </a:lnTo>
                <a:lnTo>
                  <a:pt x="3437285" y="3360045"/>
                </a:lnTo>
                <a:lnTo>
                  <a:pt x="0" y="33600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6398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14156733" y="4778305"/>
            <a:ext cx="3402975" cy="4133918"/>
          </a:xfrm>
          <a:custGeom>
            <a:avLst/>
            <a:gdLst/>
            <a:ahLst/>
            <a:cxnLst/>
            <a:rect l="l" t="t" r="r" b="b"/>
            <a:pathLst>
              <a:path w="3402975" h="4133918">
                <a:moveTo>
                  <a:pt x="0" y="0"/>
                </a:moveTo>
                <a:lnTo>
                  <a:pt x="3402975" y="0"/>
                </a:lnTo>
                <a:lnTo>
                  <a:pt x="3402975" y="4133918"/>
                </a:lnTo>
                <a:lnTo>
                  <a:pt x="0" y="41339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184" t="-37456" b="-104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TextBox 9"/>
          <p:cNvSpPr txBox="1"/>
          <p:nvPr/>
        </p:nvSpPr>
        <p:spPr>
          <a:xfrm>
            <a:off x="1028700" y="1166234"/>
            <a:ext cx="50557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DE59"/>
                </a:solidFill>
                <a:latin typeface="Aniyah"/>
                <a:ea typeface="Aniyah"/>
                <a:cs typeface="Aniyah"/>
                <a:sym typeface="Aniyah"/>
              </a:rPr>
              <a:t>Turniej na 3 światy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52558" y="1257273"/>
            <a:ext cx="10084140" cy="489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2"/>
              </a:lnSpc>
            </a:pPr>
            <a:r>
              <a:rPr lang="en-US" sz="2859" b="1">
                <a:solidFill>
                  <a:srgbClr val="FFDE5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efekty i rozwój kompetencji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13" b="-9313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0" y="9462735"/>
            <a:ext cx="18288000" cy="824265"/>
            <a:chOff x="0" y="0"/>
            <a:chExt cx="4816593" cy="2170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7090"/>
            </a:xfrm>
            <a:custGeom>
              <a:avLst/>
              <a:gdLst/>
              <a:ahLst/>
              <a:cxnLst/>
              <a:rect l="l" t="t" r="r" b="b"/>
              <a:pathLst>
                <a:path w="4816592" h="217090">
                  <a:moveTo>
                    <a:pt x="0" y="0"/>
                  </a:moveTo>
                  <a:lnTo>
                    <a:pt x="4816592" y="0"/>
                  </a:lnTo>
                  <a:lnTo>
                    <a:pt x="4816592" y="217090"/>
                  </a:lnTo>
                  <a:lnTo>
                    <a:pt x="0" y="2170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16593" cy="264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Agnieszka Świątkowska, Kategoria I – Narzędzie doradcze w akcji, Prezentacja bierze udział w konkursie Euroguidance 2025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2346854"/>
            <a:ext cx="13508011" cy="6553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2"/>
              </a:lnSpc>
            </a:pP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Zamiast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tylko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mówić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o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karierze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– </a:t>
            </a: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pozwalamy</a:t>
            </a:r>
            <a:r>
              <a:rPr lang="en-US" sz="265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naprawdę</a:t>
            </a:r>
            <a:r>
              <a:rPr lang="en-US" sz="265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jej</a:t>
            </a:r>
            <a:r>
              <a:rPr lang="en-US" sz="265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doświadczyć</a:t>
            </a:r>
            <a:r>
              <a:rPr lang="en-US" sz="265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.</a:t>
            </a:r>
            <a:br>
              <a:rPr lang="pl-PL" sz="7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</a:br>
            <a:r>
              <a:rPr lang="pl-PL" sz="1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.</a:t>
            </a:r>
            <a:endParaRPr lang="en-US" sz="100" b="1" dirty="0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l">
              <a:lnSpc>
                <a:spcPts val="3722"/>
              </a:lnSpc>
            </a:pPr>
            <a:r>
              <a:rPr lang="en-US" sz="60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i="1" dirty="0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„</a:t>
            </a:r>
            <a:r>
              <a:rPr lang="en-US" sz="2659" i="1" dirty="0" err="1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Turniej</a:t>
            </a:r>
            <a:r>
              <a:rPr lang="en-US" sz="2659" i="1" dirty="0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 </a:t>
            </a:r>
            <a:r>
              <a:rPr lang="en-US" sz="2659" i="1" dirty="0" err="1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na</a:t>
            </a:r>
            <a:r>
              <a:rPr lang="en-US" sz="2659" i="1" dirty="0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 3 </a:t>
            </a:r>
            <a:r>
              <a:rPr lang="en-US" sz="2659" i="1" dirty="0" err="1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światy</a:t>
            </a:r>
            <a:r>
              <a:rPr lang="en-US" sz="2659" i="1" dirty="0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”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to:</a:t>
            </a:r>
          </a:p>
          <a:p>
            <a:pPr marL="574128" lvl="1" indent="-287064" algn="l">
              <a:lnSpc>
                <a:spcPts val="4015"/>
              </a:lnSpc>
              <a:buFont typeface="Arial"/>
              <a:buChar char="•"/>
            </a:pP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Połączenie</a:t>
            </a:r>
            <a:r>
              <a:rPr lang="en-US" sz="265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zabawy</a:t>
            </a:r>
            <a:r>
              <a:rPr lang="en-US" sz="265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z </a:t>
            </a: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refleksją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–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dynamiczne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zadania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zwiększają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  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zaangażowanie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zainteresowanie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  <a:p>
            <a:pPr marL="574128" lvl="1" indent="-287064" algn="l">
              <a:lnSpc>
                <a:spcPts val="4015"/>
              </a:lnSpc>
              <a:buFont typeface="Arial"/>
              <a:buChar char="•"/>
            </a:pP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Wielowymiarowe</a:t>
            </a:r>
            <a:r>
              <a:rPr lang="en-US" sz="265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podejście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–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obejmuje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trzy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kluczowe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obszary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poradnictwa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i="1" dirty="0" err="1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samopoznanie</a:t>
            </a:r>
            <a:r>
              <a:rPr lang="en-US" sz="2659" i="1" dirty="0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 – </a:t>
            </a:r>
            <a:r>
              <a:rPr lang="en-US" sz="2659" i="1" dirty="0" err="1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świat</a:t>
            </a:r>
            <a:r>
              <a:rPr lang="en-US" sz="2659" i="1" dirty="0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 </a:t>
            </a:r>
            <a:r>
              <a:rPr lang="en-US" sz="2659" i="1" dirty="0" err="1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zawodów</a:t>
            </a:r>
            <a:r>
              <a:rPr lang="en-US" sz="2659" i="1" dirty="0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 – </a:t>
            </a:r>
            <a:r>
              <a:rPr lang="en-US" sz="2659" i="1" dirty="0" err="1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rynek</a:t>
            </a:r>
            <a:r>
              <a:rPr lang="en-US" sz="2659" i="1" dirty="0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 </a:t>
            </a:r>
            <a:r>
              <a:rPr lang="en-US" sz="2659" i="1" dirty="0" err="1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pracy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  <a:p>
            <a:pPr marL="574128" lvl="1" indent="-287064" algn="l">
              <a:lnSpc>
                <a:spcPts val="4015"/>
              </a:lnSpc>
              <a:buFont typeface="Arial"/>
              <a:buChar char="•"/>
            </a:pP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Uniwersalność</a:t>
            </a:r>
            <a:r>
              <a:rPr lang="en-US" sz="265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</a:t>
            </a:r>
            <a:r>
              <a:rPr lang="en-US" sz="265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elastyczność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–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można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dopasować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poziom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trudności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czas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br>
              <a:rPr lang="pl-PL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</a:b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formę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do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potrzeb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grupy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  <a:r>
              <a:rPr lang="pl-PL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Wykorzystuje znane narzędzia np. karty metaforyczne.</a:t>
            </a:r>
            <a:endParaRPr lang="en-US" sz="2659" dirty="0">
              <a:solidFill>
                <a:srgbClr val="FFFFFF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marL="574128" lvl="1" indent="-287064" algn="l">
              <a:lnSpc>
                <a:spcPts val="4015"/>
              </a:lnSpc>
              <a:buFont typeface="Arial"/>
              <a:buChar char="•"/>
            </a:pP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Sprawdzona</a:t>
            </a:r>
            <a:r>
              <a:rPr lang="en-US" sz="265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skuteczność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: m.in.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świetnie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sprawdził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się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podczas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OTK 2024.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Zmodyfikowane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zadania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idealnie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wpisały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się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w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hasło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Pasja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–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Motywacja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–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Odwaga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. </a:t>
            </a:r>
          </a:p>
          <a:p>
            <a:pPr marL="574128" lvl="1" indent="-287064" algn="l">
              <a:lnSpc>
                <a:spcPts val="4015"/>
              </a:lnSpc>
              <a:buFont typeface="Arial"/>
              <a:buChar char="•"/>
            </a:pP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Wysoki</a:t>
            </a:r>
            <a:r>
              <a:rPr lang="en-US" sz="265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poziom</a:t>
            </a:r>
            <a:r>
              <a:rPr lang="en-US" sz="265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65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zaangażowania</a:t>
            </a:r>
            <a:r>
              <a:rPr lang="en-US" sz="265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–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zajęcia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angażują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emocjonalnie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, a to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sprzyja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zapamiętywaniu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utrwalaniu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treści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2659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poradniczych</a:t>
            </a:r>
            <a:r>
              <a:rPr lang="en-US" sz="265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</p:txBody>
      </p:sp>
      <p:sp>
        <p:nvSpPr>
          <p:cNvPr id="7" name="Freeform 7"/>
          <p:cNvSpPr/>
          <p:nvPr/>
        </p:nvSpPr>
        <p:spPr>
          <a:xfrm>
            <a:off x="14786303" y="4758324"/>
            <a:ext cx="2769902" cy="1966278"/>
          </a:xfrm>
          <a:custGeom>
            <a:avLst/>
            <a:gdLst/>
            <a:ahLst/>
            <a:cxnLst/>
            <a:rect l="l" t="t" r="r" b="b"/>
            <a:pathLst>
              <a:path w="2769902" h="1966278">
                <a:moveTo>
                  <a:pt x="0" y="0"/>
                </a:moveTo>
                <a:lnTo>
                  <a:pt x="2769902" y="0"/>
                </a:lnTo>
                <a:lnTo>
                  <a:pt x="2769902" y="1966279"/>
                </a:lnTo>
                <a:lnTo>
                  <a:pt x="0" y="19662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9051" t="-99238" r="-53466" b="-181145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14818079" y="2632476"/>
            <a:ext cx="2769902" cy="1966278"/>
          </a:xfrm>
          <a:custGeom>
            <a:avLst/>
            <a:gdLst/>
            <a:ahLst/>
            <a:cxnLst/>
            <a:rect l="l" t="t" r="r" b="b"/>
            <a:pathLst>
              <a:path w="2769902" h="1966278">
                <a:moveTo>
                  <a:pt x="0" y="0"/>
                </a:moveTo>
                <a:lnTo>
                  <a:pt x="2769902" y="0"/>
                </a:lnTo>
                <a:lnTo>
                  <a:pt x="2769902" y="1966278"/>
                </a:lnTo>
                <a:lnTo>
                  <a:pt x="0" y="19662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5900" t="-75706" r="-16845" b="-6804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14818079" y="6884173"/>
            <a:ext cx="2738126" cy="2061097"/>
          </a:xfrm>
          <a:custGeom>
            <a:avLst/>
            <a:gdLst/>
            <a:ahLst/>
            <a:cxnLst/>
            <a:rect l="l" t="t" r="r" b="b"/>
            <a:pathLst>
              <a:path w="2738126" h="2061097">
                <a:moveTo>
                  <a:pt x="0" y="0"/>
                </a:moveTo>
                <a:lnTo>
                  <a:pt x="2738126" y="0"/>
                </a:lnTo>
                <a:lnTo>
                  <a:pt x="2738126" y="2061097"/>
                </a:lnTo>
                <a:lnTo>
                  <a:pt x="0" y="20610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0728" t="-52911" r="-67709" b="-6473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14818079" y="506627"/>
            <a:ext cx="2769902" cy="1966278"/>
          </a:xfrm>
          <a:custGeom>
            <a:avLst/>
            <a:gdLst/>
            <a:ahLst/>
            <a:cxnLst/>
            <a:rect l="l" t="t" r="r" b="b"/>
            <a:pathLst>
              <a:path w="2769902" h="1966278">
                <a:moveTo>
                  <a:pt x="0" y="0"/>
                </a:moveTo>
                <a:lnTo>
                  <a:pt x="2769902" y="0"/>
                </a:lnTo>
                <a:lnTo>
                  <a:pt x="2769902" y="1966279"/>
                </a:lnTo>
                <a:lnTo>
                  <a:pt x="0" y="19662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1605" t="-97693" r="-79369" b="-35772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TextBox 11"/>
          <p:cNvSpPr txBox="1"/>
          <p:nvPr/>
        </p:nvSpPr>
        <p:spPr>
          <a:xfrm>
            <a:off x="1028700" y="1166234"/>
            <a:ext cx="50557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DE59"/>
                </a:solidFill>
                <a:latin typeface="Aniyah"/>
                <a:ea typeface="Aniyah"/>
                <a:cs typeface="Aniyah"/>
                <a:sym typeface="Aniyah"/>
              </a:rPr>
              <a:t>Turniej na 3 światy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52558" y="1257273"/>
            <a:ext cx="10084140" cy="489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2"/>
              </a:lnSpc>
            </a:pPr>
            <a:r>
              <a:rPr lang="en-US" sz="2859" b="1">
                <a:solidFill>
                  <a:srgbClr val="FFDE5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interaktywne doświadczenie kariery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13" b="-9313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0" y="9462735"/>
            <a:ext cx="18288000" cy="824265"/>
            <a:chOff x="0" y="0"/>
            <a:chExt cx="4816593" cy="2170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7090"/>
            </a:xfrm>
            <a:custGeom>
              <a:avLst/>
              <a:gdLst/>
              <a:ahLst/>
              <a:cxnLst/>
              <a:rect l="l" t="t" r="r" b="b"/>
              <a:pathLst>
                <a:path w="4816592" h="217090">
                  <a:moveTo>
                    <a:pt x="0" y="0"/>
                  </a:moveTo>
                  <a:lnTo>
                    <a:pt x="4816592" y="0"/>
                  </a:lnTo>
                  <a:lnTo>
                    <a:pt x="4816592" y="217090"/>
                  </a:lnTo>
                  <a:lnTo>
                    <a:pt x="0" y="2170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16593" cy="264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Agnieszka Świątkowska, Kategoria I – Narzędzie doradcze w akcji, Prezentacja bierze udział w konkursie Euroguidance 2025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0689479" y="1028700"/>
            <a:ext cx="5436921" cy="3762393"/>
          </a:xfrm>
          <a:custGeom>
            <a:avLst/>
            <a:gdLst/>
            <a:ahLst/>
            <a:cxnLst/>
            <a:rect l="l" t="t" r="r" b="b"/>
            <a:pathLst>
              <a:path w="5436921" h="3762393">
                <a:moveTo>
                  <a:pt x="0" y="0"/>
                </a:moveTo>
                <a:lnTo>
                  <a:pt x="5436921" y="0"/>
                </a:lnTo>
                <a:lnTo>
                  <a:pt x="5436921" y="3762393"/>
                </a:lnTo>
                <a:lnTo>
                  <a:pt x="0" y="3762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636" b="-23159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1672950" y="4862847"/>
            <a:ext cx="4767719" cy="3827721"/>
          </a:xfrm>
          <a:custGeom>
            <a:avLst/>
            <a:gdLst/>
            <a:ahLst/>
            <a:cxnLst/>
            <a:rect l="l" t="t" r="r" b="b"/>
            <a:pathLst>
              <a:path w="4767719" h="3827721">
                <a:moveTo>
                  <a:pt x="0" y="0"/>
                </a:moveTo>
                <a:lnTo>
                  <a:pt x="4767718" y="0"/>
                </a:lnTo>
                <a:lnTo>
                  <a:pt x="4767718" y="3827721"/>
                </a:lnTo>
                <a:lnTo>
                  <a:pt x="0" y="38277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5203" b="-873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TextBox 8"/>
          <p:cNvSpPr txBox="1"/>
          <p:nvPr/>
        </p:nvSpPr>
        <p:spPr>
          <a:xfrm>
            <a:off x="1028700" y="3071265"/>
            <a:ext cx="10388617" cy="138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2"/>
              </a:lnSpc>
            </a:pPr>
            <a:r>
              <a:rPr lang="en-US" sz="2659" i="1">
                <a:solidFill>
                  <a:srgbClr val="FFFFFF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„Turniej na 3 Światy”</a:t>
            </a:r>
            <a:r>
              <a:rPr lang="en-US" sz="2659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to scenariusz zajęć, </a:t>
            </a:r>
          </a:p>
          <a:p>
            <a:pPr algn="ctr">
              <a:lnSpc>
                <a:spcPts val="3722"/>
              </a:lnSpc>
            </a:pPr>
            <a:r>
              <a:rPr lang="en-US" sz="2659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który uczy młodych ludzi </a:t>
            </a:r>
          </a:p>
          <a:p>
            <a:pPr algn="ctr">
              <a:lnSpc>
                <a:spcPts val="3722"/>
              </a:lnSpc>
            </a:pPr>
            <a:r>
              <a:rPr lang="en-US" sz="2659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nie tylko myśleć o przyszłości, ale ją projektować.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166234"/>
            <a:ext cx="50557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DE59"/>
                </a:solidFill>
                <a:latin typeface="Aniyah"/>
                <a:ea typeface="Aniyah"/>
                <a:cs typeface="Aniyah"/>
                <a:sym typeface="Aniyah"/>
              </a:rPr>
              <a:t>Turniej na 3 światy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03913" y="5086350"/>
            <a:ext cx="9888404" cy="3723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2"/>
              </a:lnSpc>
            </a:pPr>
            <a:r>
              <a:rPr lang="en-US" sz="265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Ożywia doradztwo zawodowe</a:t>
            </a:r>
            <a:r>
              <a:rPr lang="en-US" sz="2659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: łączy grywalizację, edukację     i emocje, które budują trwałą motywację i wspierają samopoznanie. </a:t>
            </a:r>
          </a:p>
          <a:p>
            <a:pPr algn="ctr">
              <a:lnSpc>
                <a:spcPts val="3722"/>
              </a:lnSpc>
            </a:pPr>
            <a:r>
              <a:rPr lang="en-US" sz="2659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Jego siła tkwi w połączeniu fascynującej narracji fabularnej        z praktycznymi zadaniami – metafora „kosmicznego turnieju” sprawia, że poznawanie siebie i rynku pracy staje się pasjonującą przygodą, a wiedza i umiejętności zostają                 w pamięci na długo.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676017" y="1981839"/>
            <a:ext cx="10084140" cy="489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2"/>
              </a:lnSpc>
            </a:pPr>
            <a:r>
              <a:rPr lang="en-US" sz="2859" b="1">
                <a:solidFill>
                  <a:srgbClr val="FFDE5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tworzenie własnej ścieżki zawodowej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726</Words>
  <Application>Microsoft Office PowerPoint</Application>
  <PresentationFormat>Niestandardowy</PresentationFormat>
  <Paragraphs>60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6" baseType="lpstr">
      <vt:lpstr>Open Sans 1</vt:lpstr>
      <vt:lpstr>Aniyah</vt:lpstr>
      <vt:lpstr>Calibri</vt:lpstr>
      <vt:lpstr>Open Sans 2</vt:lpstr>
      <vt:lpstr>Open Sans 2 Italics</vt:lpstr>
      <vt:lpstr>Arial</vt:lpstr>
      <vt:lpstr>Open Sans 2 Bold</vt:lpstr>
      <vt:lpstr>Bimbo</vt:lpstr>
      <vt:lpstr>Open Sans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Agnieszka Świątkowska, Kategoria I – Narzędzie doradcze w akcji, Prezentacja bierze udział w konkursie Euroguidance 2025</dc:title>
  <cp:lastModifiedBy>Julia Rozbicka</cp:lastModifiedBy>
  <cp:revision>3</cp:revision>
  <dcterms:created xsi:type="dcterms:W3CDTF">2006-08-16T00:00:00Z</dcterms:created>
  <dcterms:modified xsi:type="dcterms:W3CDTF">2025-12-15T15:50:11Z</dcterms:modified>
  <dc:identifier>DAG4SxpkUFA</dc:identifier>
</cp:coreProperties>
</file>